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Kelly Jiang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7-12T02:48:30.650">
    <p:pos x="196" y="725"/>
    <p:text>might need a footnote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c0967d91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c0967d91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c0967d91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c0967d91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c0967d91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c0967d91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476661d1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476661d1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476661d1a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f476661d1a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c0967d91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c0967d91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476661d1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476661d1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476661d1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f476661d1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ca0a3411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3ca0a3411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c03a38d1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3c03a38d1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c230993ca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c230993ca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ca0a3411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ca0a3411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ca0a3411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ca0a3411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3ca0a3411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3ca0a3411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ca0a3411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ca0a3411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ca0a3411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ca0a3411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3ca0a3411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3ca0a3411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3ca0a3411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3ca0a3411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476661d1a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476661d1a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3ca0a3411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3ca0a3411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ca0a3411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3ca0a3411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c03a38d1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c03a38d1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476661d1a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f476661d1a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476661d1a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f476661d1a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f476661d1a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f476661d1a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f476661d1a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f476661d1a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476661d1a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f476661d1a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f476661d1a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f476661d1a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3c03a38d1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3c03a38d1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3c230993ca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3c230993ca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3c03a38d6d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3c03a38d6d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3c03a38d6d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3c03a38d6d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c0967d9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c0967d9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3d5e54435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3d5e54435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3c03a38d6d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3c03a38d6d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476661d1a_1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f476661d1a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f476661d1a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f476661d1a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3d5e54435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3d5e54435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3d5e54435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3d5e54435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3c230993ca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3c230993ca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3c230993ca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3c230993ca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3d5a7d8e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3d5a7d8e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3d5a7d8e0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3d5a7d8e0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c0967d91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c0967d91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f476661d1a_1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f476661d1a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3c230993ca_1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3c230993ca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f476661d1a_1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f476661d1a_1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f476661d1a_1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f476661d1a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3c03a38d6d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3c03a38d6d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3d5e54435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3d5e54435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3c03a38d6d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3c03a38d6d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3c03a38d6d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3c03a38d6d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3c03a38d6d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3c03a38d6d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3c03a38d6d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3c03a38d6d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c0967d91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c0967d91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3c03a38d6d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3c03a38d6d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3c03a38d6d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3c03a38d6d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3c03a38d6d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3c03a38d6d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3c03a38d6d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3c03a38d6d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3c03a38d6d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3c03a38d6d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3c230993ca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3c230993ca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3d9ecc45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3d9ecc45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c0967d91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c0967d91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c0967d91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c0967d91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c0967d91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c0967d91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-HyW_UkxKEa6pbD0AxBCULkGPcuLPrEQ/view" TargetMode="External"/><Relationship Id="rId5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_ejQHdx9R2ddB-HBs8j_iwoEpZBFks3q/view" TargetMode="External"/><Relationship Id="rId4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1DyuMyp4GNl5JQsOZtpgMNv1-sPdNIbo/view" TargetMode="External"/><Relationship Id="rId4" Type="http://schemas.openxmlformats.org/officeDocument/2006/relationships/image" Target="../media/image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L5ymdoi_Z6hyh66vih81tzhpHdmQ7xmS/view" TargetMode="External"/><Relationship Id="rId4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FQM2lQT6cv8Thq94eu5oiNvT7LFWHS-J/view" TargetMode="External"/><Relationship Id="rId5" Type="http://schemas.openxmlformats.org/officeDocument/2006/relationships/image" Target="../media/image10.jpg"/><Relationship Id="rId6" Type="http://schemas.openxmlformats.org/officeDocument/2006/relationships/hyperlink" Target="https://arxiv.org/search/cs?searchtype=author&amp;query=Thies%2C+J" TargetMode="External"/><Relationship Id="rId7" Type="http://schemas.openxmlformats.org/officeDocument/2006/relationships/hyperlink" Target="https://arxiv.org/search/cs?searchtype=author&amp;query=Zollh%C3%B6fer%2C+M" TargetMode="External"/><Relationship Id="rId8" Type="http://schemas.openxmlformats.org/officeDocument/2006/relationships/hyperlink" Target="https://arxiv.org/search/cs?searchtype=author&amp;query=Nie%C3%9Fner%2C+M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FQM2lQT6cv8Thq94eu5oiNvT7LFWHS-J/view" TargetMode="External"/><Relationship Id="rId5" Type="http://schemas.openxmlformats.org/officeDocument/2006/relationships/image" Target="../media/image10.jpg"/><Relationship Id="rId6" Type="http://schemas.openxmlformats.org/officeDocument/2006/relationships/hyperlink" Target="http://drive.google.com/file/d/1eAVE9ODkXaypr1qdIs6883yxtwva00i_/view" TargetMode="External"/><Relationship Id="rId7" Type="http://schemas.openxmlformats.org/officeDocument/2006/relationships/image" Target="../media/image1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11.png"/><Relationship Id="rId6" Type="http://schemas.openxmlformats.org/officeDocument/2006/relationships/hyperlink" Target="http://drive.google.com/file/d/1nKTWDSgfgnHlEZcU9-kNL44KX-8uIjJp/view" TargetMode="External"/><Relationship Id="rId7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drive.google.com/file/d/1B-d2kGoiZ4oc57iBKC-E3CllJA7nL3oz/view" TargetMode="External"/><Relationship Id="rId4" Type="http://schemas.openxmlformats.org/officeDocument/2006/relationships/image" Target="../media/image2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drive.google.com/file/d/1lYVwevjsUPYX6ecZCOCqgPHhvXEitfAo/view" TargetMode="External"/><Relationship Id="rId4" Type="http://schemas.openxmlformats.org/officeDocument/2006/relationships/image" Target="../media/image12.jpg"/><Relationship Id="rId5" Type="http://schemas.openxmlformats.org/officeDocument/2006/relationships/hyperlink" Target="http://www.youtube.com/watch?v=JuH79E8rdKc" TargetMode="External"/><Relationship Id="rId6" Type="http://schemas.openxmlformats.org/officeDocument/2006/relationships/image" Target="../media/image2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comments" Target="../comments/comment1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FQM2lQT6cv8Thq94eu5oiNvT7LFWHS-J/view" TargetMode="External"/><Relationship Id="rId5" Type="http://schemas.openxmlformats.org/officeDocument/2006/relationships/image" Target="../media/image10.jpg"/><Relationship Id="rId6" Type="http://schemas.openxmlformats.org/officeDocument/2006/relationships/hyperlink" Target="http://drive.google.com/file/d/1eAVE9ODkXaypr1qdIs6883yxtwva00i_/view" TargetMode="External"/><Relationship Id="rId7" Type="http://schemas.openxmlformats.org/officeDocument/2006/relationships/image" Target="../media/image15.jpg"/><Relationship Id="rId8" Type="http://schemas.openxmlformats.org/officeDocument/2006/relationships/image" Target="../media/image1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FQM2lQT6cv8Thq94eu5oiNvT7LFWHS-J/view" TargetMode="External"/><Relationship Id="rId5" Type="http://schemas.openxmlformats.org/officeDocument/2006/relationships/image" Target="../media/image10.jpg"/><Relationship Id="rId6" Type="http://schemas.openxmlformats.org/officeDocument/2006/relationships/hyperlink" Target="http://drive.google.com/file/d/1eAVE9ODkXaypr1qdIs6883yxtwva00i_/view" TargetMode="External"/><Relationship Id="rId7" Type="http://schemas.openxmlformats.org/officeDocument/2006/relationships/image" Target="../media/image15.jpg"/><Relationship Id="rId8" Type="http://schemas.openxmlformats.org/officeDocument/2006/relationships/image" Target="../media/image1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drive.google.com/file/d/153KSdjEQumvygUfurAUlt98TjpO6YOrI/view" TargetMode="External"/><Relationship Id="rId4" Type="http://schemas.openxmlformats.org/officeDocument/2006/relationships/image" Target="../media/image19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drive.google.com/file/d/1NzaVz8OaGBY_1oHeU3pziYZiGLpld-xi/view" TargetMode="External"/><Relationship Id="rId4" Type="http://schemas.openxmlformats.org/officeDocument/2006/relationships/image" Target="../media/image2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drive.google.com/file/d/15pLXJm1VqUv14tCMzjRab-LaX0ogRPDJ/view" TargetMode="External"/><Relationship Id="rId4" Type="http://schemas.openxmlformats.org/officeDocument/2006/relationships/image" Target="../media/image35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FQM2lQT6cv8Thq94eu5oiNvT7LFWHS-J/view" TargetMode="External"/><Relationship Id="rId5" Type="http://schemas.openxmlformats.org/officeDocument/2006/relationships/image" Target="../media/image10.jpg"/><Relationship Id="rId6" Type="http://schemas.openxmlformats.org/officeDocument/2006/relationships/hyperlink" Target="http://drive.google.com/file/d/1eAVE9ODkXaypr1qdIs6883yxtwva00i_/view" TargetMode="External"/><Relationship Id="rId7" Type="http://schemas.openxmlformats.org/officeDocument/2006/relationships/image" Target="../media/image15.jpg"/><Relationship Id="rId8" Type="http://schemas.openxmlformats.org/officeDocument/2006/relationships/image" Target="../media/image3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www.youtube.com/watch?v=lSgzmgi2JPw" TargetMode="External"/><Relationship Id="rId4" Type="http://schemas.openxmlformats.org/officeDocument/2006/relationships/image" Target="../media/image28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Radiance Fields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Aria Puri, Harkirat Gill, Kelly Jiang</a:t>
            </a:r>
            <a:endParaRPr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GANs</a:t>
            </a:r>
            <a:endParaRPr/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311700" y="1152475"/>
            <a:ext cx="38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Pros</a:t>
            </a:r>
            <a:endParaRPr u="sng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Perceptually realistic, sharp 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Images are generated directly from latent codes, so inference is fast</a:t>
            </a:r>
            <a:endParaRPr/>
          </a:p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4572000" y="1152475"/>
            <a:ext cx="38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825" y="3269875"/>
            <a:ext cx="2665350" cy="117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/>
        </p:nvSpPr>
        <p:spPr>
          <a:xfrm>
            <a:off x="259500" y="4448475"/>
            <a:ext cx="431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Source: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A Style-Based Generator Architecture for Generative Adversarial Networks (Laine, Karras, Aila 2019)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GANs</a:t>
            </a:r>
            <a:endParaRPr/>
          </a:p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311700" y="1152475"/>
            <a:ext cx="38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Pros</a:t>
            </a:r>
            <a:endParaRPr u="sng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Perceptually realistic, sharp 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Images are generated directly from latent codes, so inference is fast</a:t>
            </a:r>
            <a:endParaRPr/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4572000" y="1152475"/>
            <a:ext cx="38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Cons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Impossible to precisely control content of generated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Geometric artifacts: GANs have no conception of 3d shape</a:t>
            </a:r>
            <a:endParaRPr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825" y="3269875"/>
            <a:ext cx="2665350" cy="117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GANs</a:t>
            </a:r>
            <a:endParaRPr/>
          </a:p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311700" y="1152475"/>
            <a:ext cx="38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Pros</a:t>
            </a:r>
            <a:endParaRPr u="sng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Perceptually realistic, sharp 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Images are generated directly from latent codes, so inference is fast</a:t>
            </a:r>
            <a:endParaRPr/>
          </a:p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4572000" y="1152475"/>
            <a:ext cx="3813600" cy="3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Cons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Impossible to precisely control content of generated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Geometric artifacts: GANs have no conception of 3d shape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particular, we would like to achieve </a:t>
            </a:r>
            <a:r>
              <a:rPr lang="en" u="sng"/>
              <a:t>novel view synthesis.</a:t>
            </a:r>
            <a:r>
              <a:rPr lang="en"/>
              <a:t> We should be able to view an existing subject from a new angle</a:t>
            </a:r>
            <a:endParaRPr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825" y="3269875"/>
            <a:ext cx="2665350" cy="117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25"/>
          <p:cNvCxnSpPr/>
          <p:nvPr/>
        </p:nvCxnSpPr>
        <p:spPr>
          <a:xfrm flipH="1" rot="10800000">
            <a:off x="494125" y="2395800"/>
            <a:ext cx="81459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5"/>
          <p:cNvCxnSpPr/>
          <p:nvPr/>
        </p:nvCxnSpPr>
        <p:spPr>
          <a:xfrm>
            <a:off x="92085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1830800" y="2304000"/>
            <a:ext cx="4800" cy="19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8233425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5"/>
          <p:cNvCxnSpPr/>
          <p:nvPr/>
        </p:nvCxnSpPr>
        <p:spPr>
          <a:xfrm>
            <a:off x="274070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5"/>
          <p:cNvCxnSpPr/>
          <p:nvPr/>
        </p:nvCxnSpPr>
        <p:spPr>
          <a:xfrm>
            <a:off x="365675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5"/>
          <p:cNvCxnSpPr/>
          <p:nvPr/>
        </p:nvCxnSpPr>
        <p:spPr>
          <a:xfrm>
            <a:off x="457200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5"/>
          <p:cNvCxnSpPr/>
          <p:nvPr/>
        </p:nvCxnSpPr>
        <p:spPr>
          <a:xfrm>
            <a:off x="548140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5"/>
          <p:cNvCxnSpPr/>
          <p:nvPr/>
        </p:nvCxnSpPr>
        <p:spPr>
          <a:xfrm>
            <a:off x="6397475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5"/>
          <p:cNvCxnSpPr/>
          <p:nvPr/>
        </p:nvCxnSpPr>
        <p:spPr>
          <a:xfrm>
            <a:off x="7321025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5"/>
          <p:cNvSpPr txBox="1"/>
          <p:nvPr/>
        </p:nvSpPr>
        <p:spPr>
          <a:xfrm>
            <a:off x="65135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2014</a:t>
            </a:r>
            <a:endParaRPr sz="1000"/>
          </a:p>
        </p:txBody>
      </p:sp>
      <p:sp>
        <p:nvSpPr>
          <p:cNvPr id="198" name="Google Shape;198;p25"/>
          <p:cNvSpPr txBox="1"/>
          <p:nvPr/>
        </p:nvSpPr>
        <p:spPr>
          <a:xfrm>
            <a:off x="15674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2015</a:t>
            </a:r>
            <a:endParaRPr sz="1000"/>
          </a:p>
        </p:txBody>
      </p:sp>
      <p:sp>
        <p:nvSpPr>
          <p:cNvPr id="199" name="Google Shape;199;p25"/>
          <p:cNvSpPr txBox="1"/>
          <p:nvPr/>
        </p:nvSpPr>
        <p:spPr>
          <a:xfrm>
            <a:off x="24749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2016</a:t>
            </a:r>
            <a:endParaRPr sz="1000"/>
          </a:p>
        </p:txBody>
      </p:sp>
      <p:sp>
        <p:nvSpPr>
          <p:cNvPr id="200" name="Google Shape;200;p25"/>
          <p:cNvSpPr txBox="1"/>
          <p:nvPr/>
        </p:nvSpPr>
        <p:spPr>
          <a:xfrm>
            <a:off x="33824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2017</a:t>
            </a:r>
            <a:endParaRPr sz="1000"/>
          </a:p>
        </p:txBody>
      </p:sp>
      <p:sp>
        <p:nvSpPr>
          <p:cNvPr id="201" name="Google Shape;201;p25"/>
          <p:cNvSpPr txBox="1"/>
          <p:nvPr/>
        </p:nvSpPr>
        <p:spPr>
          <a:xfrm>
            <a:off x="43062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2018</a:t>
            </a:r>
            <a:endParaRPr sz="1000"/>
          </a:p>
        </p:txBody>
      </p:sp>
      <p:sp>
        <p:nvSpPr>
          <p:cNvPr id="202" name="Google Shape;202;p25"/>
          <p:cNvSpPr txBox="1"/>
          <p:nvPr/>
        </p:nvSpPr>
        <p:spPr>
          <a:xfrm>
            <a:off x="51974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2019</a:t>
            </a:r>
            <a:endParaRPr sz="1000"/>
          </a:p>
        </p:txBody>
      </p:sp>
      <p:sp>
        <p:nvSpPr>
          <p:cNvPr id="203" name="Google Shape;203;p25"/>
          <p:cNvSpPr txBox="1"/>
          <p:nvPr/>
        </p:nvSpPr>
        <p:spPr>
          <a:xfrm>
            <a:off x="61375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2020</a:t>
            </a:r>
            <a:endParaRPr sz="1000"/>
          </a:p>
        </p:txBody>
      </p:sp>
      <p:sp>
        <p:nvSpPr>
          <p:cNvPr id="204" name="Google Shape;204;p25"/>
          <p:cNvSpPr txBox="1"/>
          <p:nvPr/>
        </p:nvSpPr>
        <p:spPr>
          <a:xfrm>
            <a:off x="70776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2021</a:t>
            </a:r>
            <a:endParaRPr sz="1000"/>
          </a:p>
        </p:txBody>
      </p:sp>
      <p:sp>
        <p:nvSpPr>
          <p:cNvPr id="205" name="Google Shape;205;p25"/>
          <p:cNvSpPr txBox="1"/>
          <p:nvPr/>
        </p:nvSpPr>
        <p:spPr>
          <a:xfrm>
            <a:off x="79688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2022</a:t>
            </a:r>
            <a:endParaRPr sz="1000"/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98" y="1383700"/>
            <a:ext cx="1259325" cy="8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Aside: StyleGAN-3</a:t>
            </a:r>
            <a:endParaRPr sz="2400"/>
          </a:p>
        </p:txBody>
      </p:sp>
      <p:sp>
        <p:nvSpPr>
          <p:cNvPr id="208" name="Google Shape;20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Google Shape;213;p26"/>
          <p:cNvCxnSpPr/>
          <p:nvPr/>
        </p:nvCxnSpPr>
        <p:spPr>
          <a:xfrm flipH="1" rot="10800000">
            <a:off x="494125" y="2395800"/>
            <a:ext cx="81459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6"/>
          <p:cNvCxnSpPr/>
          <p:nvPr/>
        </p:nvCxnSpPr>
        <p:spPr>
          <a:xfrm>
            <a:off x="92085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6"/>
          <p:cNvCxnSpPr/>
          <p:nvPr/>
        </p:nvCxnSpPr>
        <p:spPr>
          <a:xfrm>
            <a:off x="1830800" y="2304000"/>
            <a:ext cx="4800" cy="19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6"/>
          <p:cNvCxnSpPr/>
          <p:nvPr/>
        </p:nvCxnSpPr>
        <p:spPr>
          <a:xfrm>
            <a:off x="8233425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6"/>
          <p:cNvCxnSpPr/>
          <p:nvPr/>
        </p:nvCxnSpPr>
        <p:spPr>
          <a:xfrm>
            <a:off x="274070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6"/>
          <p:cNvCxnSpPr/>
          <p:nvPr/>
        </p:nvCxnSpPr>
        <p:spPr>
          <a:xfrm>
            <a:off x="365675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6"/>
          <p:cNvCxnSpPr/>
          <p:nvPr/>
        </p:nvCxnSpPr>
        <p:spPr>
          <a:xfrm>
            <a:off x="457200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6"/>
          <p:cNvCxnSpPr/>
          <p:nvPr/>
        </p:nvCxnSpPr>
        <p:spPr>
          <a:xfrm>
            <a:off x="548140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6"/>
          <p:cNvCxnSpPr/>
          <p:nvPr/>
        </p:nvCxnSpPr>
        <p:spPr>
          <a:xfrm>
            <a:off x="6397475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6"/>
          <p:cNvCxnSpPr/>
          <p:nvPr/>
        </p:nvCxnSpPr>
        <p:spPr>
          <a:xfrm>
            <a:off x="7321025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26"/>
          <p:cNvSpPr txBox="1"/>
          <p:nvPr/>
        </p:nvSpPr>
        <p:spPr>
          <a:xfrm>
            <a:off x="65135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2014</a:t>
            </a:r>
            <a:endParaRPr sz="1000"/>
          </a:p>
        </p:txBody>
      </p:sp>
      <p:sp>
        <p:nvSpPr>
          <p:cNvPr id="224" name="Google Shape;224;p26"/>
          <p:cNvSpPr txBox="1"/>
          <p:nvPr/>
        </p:nvSpPr>
        <p:spPr>
          <a:xfrm>
            <a:off x="15674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2015</a:t>
            </a:r>
            <a:endParaRPr sz="1000"/>
          </a:p>
        </p:txBody>
      </p:sp>
      <p:sp>
        <p:nvSpPr>
          <p:cNvPr id="225" name="Google Shape;225;p26"/>
          <p:cNvSpPr txBox="1"/>
          <p:nvPr/>
        </p:nvSpPr>
        <p:spPr>
          <a:xfrm>
            <a:off x="24749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2016</a:t>
            </a:r>
            <a:endParaRPr sz="1000"/>
          </a:p>
        </p:txBody>
      </p:sp>
      <p:sp>
        <p:nvSpPr>
          <p:cNvPr id="226" name="Google Shape;226;p26"/>
          <p:cNvSpPr txBox="1"/>
          <p:nvPr/>
        </p:nvSpPr>
        <p:spPr>
          <a:xfrm>
            <a:off x="33824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2017</a:t>
            </a:r>
            <a:endParaRPr sz="1000"/>
          </a:p>
        </p:txBody>
      </p:sp>
      <p:sp>
        <p:nvSpPr>
          <p:cNvPr id="227" name="Google Shape;227;p26"/>
          <p:cNvSpPr txBox="1"/>
          <p:nvPr/>
        </p:nvSpPr>
        <p:spPr>
          <a:xfrm>
            <a:off x="43062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2018</a:t>
            </a:r>
            <a:endParaRPr sz="1000"/>
          </a:p>
        </p:txBody>
      </p:sp>
      <p:sp>
        <p:nvSpPr>
          <p:cNvPr id="228" name="Google Shape;228;p26"/>
          <p:cNvSpPr txBox="1"/>
          <p:nvPr/>
        </p:nvSpPr>
        <p:spPr>
          <a:xfrm>
            <a:off x="51974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2019</a:t>
            </a:r>
            <a:endParaRPr sz="1000"/>
          </a:p>
        </p:txBody>
      </p:sp>
      <p:sp>
        <p:nvSpPr>
          <p:cNvPr id="229" name="Google Shape;229;p26"/>
          <p:cNvSpPr txBox="1"/>
          <p:nvPr/>
        </p:nvSpPr>
        <p:spPr>
          <a:xfrm>
            <a:off x="61375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2020</a:t>
            </a:r>
            <a:endParaRPr sz="1000"/>
          </a:p>
        </p:txBody>
      </p:sp>
      <p:sp>
        <p:nvSpPr>
          <p:cNvPr id="230" name="Google Shape;230;p26"/>
          <p:cNvSpPr txBox="1"/>
          <p:nvPr/>
        </p:nvSpPr>
        <p:spPr>
          <a:xfrm>
            <a:off x="70776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2021</a:t>
            </a:r>
            <a:endParaRPr sz="1000"/>
          </a:p>
        </p:txBody>
      </p:sp>
      <p:sp>
        <p:nvSpPr>
          <p:cNvPr id="231" name="Google Shape;231;p26"/>
          <p:cNvSpPr txBox="1"/>
          <p:nvPr/>
        </p:nvSpPr>
        <p:spPr>
          <a:xfrm>
            <a:off x="79688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2022</a:t>
            </a:r>
            <a:endParaRPr sz="1000"/>
          </a:p>
        </p:txBody>
      </p:sp>
      <p:pic>
        <p:nvPicPr>
          <p:cNvPr id="232" name="Google Shape;2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98" y="1383700"/>
            <a:ext cx="1259325" cy="8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Aside: StyleGAN-3</a:t>
            </a:r>
            <a:endParaRPr sz="2400"/>
          </a:p>
        </p:txBody>
      </p:sp>
      <p:pic>
        <p:nvPicPr>
          <p:cNvPr id="234" name="Google Shape;234;p26" title="video_3_afhq_interpolations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0925" y="874875"/>
            <a:ext cx="2704950" cy="135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26"/>
          <p:cNvCxnSpPr>
            <a:endCxn id="234" idx="1"/>
          </p:cNvCxnSpPr>
          <p:nvPr/>
        </p:nvCxnSpPr>
        <p:spPr>
          <a:xfrm flipH="1" rot="10800000">
            <a:off x="4724325" y="1551112"/>
            <a:ext cx="1266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26"/>
          <p:cNvSpPr txBox="1"/>
          <p:nvPr/>
        </p:nvSpPr>
        <p:spPr>
          <a:xfrm>
            <a:off x="1881900" y="1246450"/>
            <a:ext cx="295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Alias-Free Generative Adversarial Networks (Karras et al 2021)</a:t>
            </a:r>
            <a:endParaRPr/>
          </a:p>
        </p:txBody>
      </p:sp>
      <p:sp>
        <p:nvSpPr>
          <p:cNvPr id="237" name="Google Shape;23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idx="1" type="body"/>
          </p:nvPr>
        </p:nvSpPr>
        <p:spPr>
          <a:xfrm>
            <a:off x="311700" y="1152475"/>
            <a:ext cx="574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current limit of GANs for novel view synthesis</a:t>
            </a:r>
            <a:endParaRPr/>
          </a:p>
        </p:txBody>
      </p:sp>
      <p:sp>
        <p:nvSpPr>
          <p:cNvPr id="243" name="Google Shape;24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Aside: StyleGAN-3</a:t>
            </a:r>
            <a:endParaRPr/>
          </a:p>
        </p:txBody>
      </p:sp>
      <p:sp>
        <p:nvSpPr>
          <p:cNvPr id="244" name="Google Shape;24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Aside: StyleGAN-3</a:t>
            </a:r>
            <a:endParaRPr/>
          </a:p>
        </p:txBody>
      </p:sp>
      <p:sp>
        <p:nvSpPr>
          <p:cNvPr id="250" name="Google Shape;250;p28"/>
          <p:cNvSpPr txBox="1"/>
          <p:nvPr>
            <p:ph idx="1" type="body"/>
          </p:nvPr>
        </p:nvSpPr>
        <p:spPr>
          <a:xfrm>
            <a:off x="311700" y="1152475"/>
            <a:ext cx="574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current limit of GANs for novel view synthesis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</a:t>
            </a:r>
            <a:r>
              <a:rPr lang="en"/>
              <a:t>imited angular range</a:t>
            </a:r>
            <a:endParaRPr/>
          </a:p>
        </p:txBody>
      </p:sp>
      <p:sp>
        <p:nvSpPr>
          <p:cNvPr id="251" name="Google Shape;25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28" title="video_1_ffhq_cinemagraph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7000" y="1953550"/>
            <a:ext cx="2937350" cy="16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Aside: StyleGAN-3</a:t>
            </a:r>
            <a:endParaRPr/>
          </a:p>
        </p:txBody>
      </p:sp>
      <p:sp>
        <p:nvSpPr>
          <p:cNvPr id="258" name="Google Shape;258;p29"/>
          <p:cNvSpPr txBox="1"/>
          <p:nvPr>
            <p:ph idx="1" type="body"/>
          </p:nvPr>
        </p:nvSpPr>
        <p:spPr>
          <a:xfrm>
            <a:off x="311700" y="1152475"/>
            <a:ext cx="574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current limit of GANs for novel view synthesis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limited angular range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Poor generalization to new image categories. Note the bilateral symmetry artifacts in the landscape generation</a:t>
            </a:r>
            <a:endParaRPr/>
          </a:p>
        </p:txBody>
      </p:sp>
      <p:pic>
        <p:nvPicPr>
          <p:cNvPr id="259" name="Google Shape;259;p29" title="video_4_beaches_interpolation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1750" y="2038338"/>
            <a:ext cx="2899924" cy="144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Solution: Neural Rendering</a:t>
            </a:r>
            <a:endParaRPr sz="2400"/>
          </a:p>
        </p:txBody>
      </p:sp>
      <p:sp>
        <p:nvSpPr>
          <p:cNvPr id="266" name="Google Shape;266;p30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Rather than directly output an image, output 3d geometry instead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the output of the neural network using a conventional rendering pipeline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Physical parameters learned from observing images and videos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Because the network learns a 3d scene representation, multi-view consistency is guaranteed</a:t>
            </a:r>
            <a:endParaRPr/>
          </a:p>
        </p:txBody>
      </p:sp>
      <p:sp>
        <p:nvSpPr>
          <p:cNvPr id="267" name="Google Shape;26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Rendering Pipeline</a:t>
            </a:r>
            <a:endParaRPr/>
          </a:p>
        </p:txBody>
      </p:sp>
      <p:sp>
        <p:nvSpPr>
          <p:cNvPr id="273" name="Google Shape;27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4" title="vlc-record-2022-07-12-13h43m03s-NeRF in the Wild_ Neural Radiance Fields for Unconstrained Photo Collections [updated].mp4-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4788" y="152400"/>
            <a:ext cx="6014434" cy="45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210013" y="4690675"/>
            <a:ext cx="272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NeRF in the Wild (Martin-Brualla et al 2020)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Classical computer graphics</a:t>
            </a:r>
            <a:endParaRPr sz="2400"/>
          </a:p>
        </p:txBody>
      </p:sp>
      <p:sp>
        <p:nvSpPr>
          <p:cNvPr id="279" name="Google Shape;279;p32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Rendering pipeline consists of 3 stages:</a:t>
            </a:r>
            <a:endParaRPr/>
          </a:p>
        </p:txBody>
      </p:sp>
      <p:sp>
        <p:nvSpPr>
          <p:cNvPr id="280" name="Google Shape;28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Classical computer graphics</a:t>
            </a:r>
            <a:endParaRPr sz="2400"/>
          </a:p>
        </p:txBody>
      </p:sp>
      <p:sp>
        <p:nvSpPr>
          <p:cNvPr id="286" name="Google Shape;286;p33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Rendering pipeline consists of 3 stages: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Represent the scene geometry</a:t>
            </a:r>
            <a:endParaRPr/>
          </a:p>
        </p:txBody>
      </p:sp>
      <p:sp>
        <p:nvSpPr>
          <p:cNvPr id="287" name="Google Shape;28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Classical computer graphics</a:t>
            </a:r>
            <a:endParaRPr sz="2400"/>
          </a:p>
        </p:txBody>
      </p:sp>
      <p:sp>
        <p:nvSpPr>
          <p:cNvPr id="293" name="Google Shape;293;p34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Rendering pipeline consists of 3 stages: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Represent the scene geometry</a:t>
            </a:r>
            <a:endParaRPr/>
          </a:p>
        </p:txBody>
      </p:sp>
      <p:sp>
        <p:nvSpPr>
          <p:cNvPr id="294" name="Google Shape;29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" name="Google Shape;2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638" y="1979950"/>
            <a:ext cx="5902824" cy="24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Classical computer graphics</a:t>
            </a:r>
            <a:endParaRPr sz="2400"/>
          </a:p>
        </p:txBody>
      </p:sp>
      <p:sp>
        <p:nvSpPr>
          <p:cNvPr id="301" name="Google Shape;301;p35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Rendering pipeline consists of 3 stages: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Represent the scene geometry</a:t>
            </a:r>
            <a:endParaRPr/>
          </a:p>
        </p:txBody>
      </p:sp>
      <p:sp>
        <p:nvSpPr>
          <p:cNvPr id="302" name="Google Shape;30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" name="Google Shape;3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638" y="1979950"/>
            <a:ext cx="5902824" cy="24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5"/>
          <p:cNvSpPr/>
          <p:nvPr/>
        </p:nvSpPr>
        <p:spPr>
          <a:xfrm>
            <a:off x="1500800" y="2949850"/>
            <a:ext cx="6393900" cy="1362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5"/>
          <p:cNvSpPr txBox="1"/>
          <p:nvPr/>
        </p:nvSpPr>
        <p:spPr>
          <a:xfrm>
            <a:off x="0" y="3431050"/>
            <a:ext cx="159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We’ll be focusing on volume rendering</a:t>
            </a:r>
            <a:endParaRPr sz="1200"/>
          </a:p>
        </p:txBody>
      </p:sp>
      <p:sp>
        <p:nvSpPr>
          <p:cNvPr id="306" name="Google Shape;306;p35"/>
          <p:cNvSpPr txBox="1"/>
          <p:nvPr/>
        </p:nvSpPr>
        <p:spPr>
          <a:xfrm>
            <a:off x="2385800" y="4411650"/>
            <a:ext cx="431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Advances in Neural Rendering (Tewari et al 2021)</a:t>
            </a:r>
            <a:endParaRPr sz="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Classical computer graphics</a:t>
            </a:r>
            <a:endParaRPr sz="2400"/>
          </a:p>
        </p:txBody>
      </p:sp>
      <p:sp>
        <p:nvSpPr>
          <p:cNvPr id="312" name="Google Shape;312;p36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Rendering pipeline consists of 3 stages: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Represent the scene geometry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Define the camera (AKA image formation model)</a:t>
            </a:r>
            <a:endParaRPr/>
          </a:p>
        </p:txBody>
      </p:sp>
      <p:sp>
        <p:nvSpPr>
          <p:cNvPr id="313" name="Google Shape;31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Classical computer graphics</a:t>
            </a:r>
            <a:endParaRPr sz="2400"/>
          </a:p>
        </p:txBody>
      </p:sp>
      <p:sp>
        <p:nvSpPr>
          <p:cNvPr id="319" name="Google Shape;319;p37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Rendering pipeline consists of 3 stages: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Represent the scene geometry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Define the camera (AKA image formation model)</a:t>
            </a:r>
            <a:endParaRPr/>
          </a:p>
        </p:txBody>
      </p:sp>
      <p:sp>
        <p:nvSpPr>
          <p:cNvPr id="320" name="Google Shape;32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1" name="Google Shape;3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947" y="2142522"/>
            <a:ext cx="4016299" cy="25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7"/>
          <p:cNvSpPr txBox="1"/>
          <p:nvPr/>
        </p:nvSpPr>
        <p:spPr>
          <a:xfrm>
            <a:off x="2415750" y="4736875"/>
            <a:ext cx="4312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Source: https://www.scratchapixel.com/lessons/3d-basic-rendering/3d-viewing-pinhole-camera</a:t>
            </a:r>
            <a:endParaRPr sz="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Classical computer graphics</a:t>
            </a:r>
            <a:endParaRPr sz="2400"/>
          </a:p>
        </p:txBody>
      </p:sp>
      <p:sp>
        <p:nvSpPr>
          <p:cNvPr id="328" name="Google Shape;328;p38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Rendering pipeline consists of 3 stages: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Represent the scene geometry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Define the camera (AKA image formation model)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Describe the surface appearance</a:t>
            </a:r>
            <a:endParaRPr/>
          </a:p>
        </p:txBody>
      </p:sp>
      <p:sp>
        <p:nvSpPr>
          <p:cNvPr id="329" name="Google Shape;32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Classical computer graphics</a:t>
            </a:r>
            <a:endParaRPr sz="2400"/>
          </a:p>
        </p:txBody>
      </p:sp>
      <p:sp>
        <p:nvSpPr>
          <p:cNvPr id="335" name="Google Shape;335;p39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Rendering pipeline consists of 3 stages: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Represent the scene geometry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Define the camera (AKA image formation model)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Describe the surface appearance</a:t>
            </a:r>
            <a:endParaRPr/>
          </a:p>
        </p:txBody>
      </p:sp>
      <p:sp>
        <p:nvSpPr>
          <p:cNvPr id="336" name="Google Shape;33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7" name="Google Shape;3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437" y="2303325"/>
            <a:ext cx="4895126" cy="27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Classical computer graphics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Pros</a:t>
            </a:r>
            <a:r>
              <a:rPr lang="en" sz="1800"/>
              <a:t>: 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Allows photorealistic images to be generated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3D representation allows novel viewpoints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Very fast render performance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Geometry shaders allow for precise control of memory footprint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Classical computer graphics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Pros: 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Allows photorealistic images to be generated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3D representation allows novel viewpoints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Very fast render performance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Geometry shaders allow for precise control of memory footprint</a:t>
            </a:r>
            <a:endParaRPr sz="1800"/>
          </a:p>
        </p:txBody>
      </p:sp>
      <p:sp>
        <p:nvSpPr>
          <p:cNvPr id="352" name="Google Shape;352;p41"/>
          <p:cNvSpPr txBox="1"/>
          <p:nvPr>
            <p:ph idx="2" type="body"/>
          </p:nvPr>
        </p:nvSpPr>
        <p:spPr>
          <a:xfrm>
            <a:off x="4832400" y="1152475"/>
            <a:ext cx="3999900" cy="3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Cons: 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Meshes have to be developed by professional artists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Physical representations are inputs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Estimated via inverse rendering</a:t>
            </a:r>
            <a:endParaRPr sz="14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Requires high quality 3D representations 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Lighting model typically trades physical accuracy for performance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Rendering </a:t>
            </a:r>
            <a:r>
              <a:rPr lang="en"/>
              <a:t>Background</a:t>
            </a:r>
            <a:endParaRPr/>
          </a:p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7" name="Google Shape;357;p42"/>
          <p:cNvCxnSpPr/>
          <p:nvPr/>
        </p:nvCxnSpPr>
        <p:spPr>
          <a:xfrm flipH="1" rot="10800000">
            <a:off x="494125" y="2395800"/>
            <a:ext cx="81459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42"/>
          <p:cNvCxnSpPr/>
          <p:nvPr/>
        </p:nvCxnSpPr>
        <p:spPr>
          <a:xfrm>
            <a:off x="92085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42"/>
          <p:cNvCxnSpPr/>
          <p:nvPr/>
        </p:nvCxnSpPr>
        <p:spPr>
          <a:xfrm>
            <a:off x="1830800" y="2304000"/>
            <a:ext cx="4800" cy="19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42"/>
          <p:cNvCxnSpPr/>
          <p:nvPr/>
        </p:nvCxnSpPr>
        <p:spPr>
          <a:xfrm>
            <a:off x="8233425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42"/>
          <p:cNvCxnSpPr/>
          <p:nvPr/>
        </p:nvCxnSpPr>
        <p:spPr>
          <a:xfrm>
            <a:off x="274070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42"/>
          <p:cNvCxnSpPr/>
          <p:nvPr/>
        </p:nvCxnSpPr>
        <p:spPr>
          <a:xfrm>
            <a:off x="365675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2"/>
          <p:cNvCxnSpPr/>
          <p:nvPr/>
        </p:nvCxnSpPr>
        <p:spPr>
          <a:xfrm>
            <a:off x="457200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42"/>
          <p:cNvCxnSpPr/>
          <p:nvPr/>
        </p:nvCxnSpPr>
        <p:spPr>
          <a:xfrm>
            <a:off x="548140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42"/>
          <p:cNvCxnSpPr/>
          <p:nvPr/>
        </p:nvCxnSpPr>
        <p:spPr>
          <a:xfrm>
            <a:off x="6397475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42"/>
          <p:cNvCxnSpPr/>
          <p:nvPr/>
        </p:nvCxnSpPr>
        <p:spPr>
          <a:xfrm>
            <a:off x="7321025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42"/>
          <p:cNvSpPr txBox="1"/>
          <p:nvPr/>
        </p:nvSpPr>
        <p:spPr>
          <a:xfrm>
            <a:off x="65135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2014</a:t>
            </a:r>
            <a:endParaRPr sz="1000"/>
          </a:p>
        </p:txBody>
      </p:sp>
      <p:sp>
        <p:nvSpPr>
          <p:cNvPr id="368" name="Google Shape;368;p42"/>
          <p:cNvSpPr txBox="1"/>
          <p:nvPr/>
        </p:nvSpPr>
        <p:spPr>
          <a:xfrm>
            <a:off x="15674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2015</a:t>
            </a:r>
            <a:endParaRPr sz="1000"/>
          </a:p>
        </p:txBody>
      </p:sp>
      <p:sp>
        <p:nvSpPr>
          <p:cNvPr id="369" name="Google Shape;369;p42"/>
          <p:cNvSpPr txBox="1"/>
          <p:nvPr/>
        </p:nvSpPr>
        <p:spPr>
          <a:xfrm>
            <a:off x="24749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2016</a:t>
            </a:r>
            <a:endParaRPr sz="1000"/>
          </a:p>
        </p:txBody>
      </p:sp>
      <p:sp>
        <p:nvSpPr>
          <p:cNvPr id="370" name="Google Shape;370;p42"/>
          <p:cNvSpPr txBox="1"/>
          <p:nvPr/>
        </p:nvSpPr>
        <p:spPr>
          <a:xfrm>
            <a:off x="33824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2017</a:t>
            </a:r>
            <a:endParaRPr sz="1000"/>
          </a:p>
        </p:txBody>
      </p:sp>
      <p:sp>
        <p:nvSpPr>
          <p:cNvPr id="371" name="Google Shape;371;p42"/>
          <p:cNvSpPr txBox="1"/>
          <p:nvPr/>
        </p:nvSpPr>
        <p:spPr>
          <a:xfrm>
            <a:off x="43062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2018</a:t>
            </a:r>
            <a:endParaRPr sz="1000"/>
          </a:p>
        </p:txBody>
      </p:sp>
      <p:sp>
        <p:nvSpPr>
          <p:cNvPr id="372" name="Google Shape;372;p42"/>
          <p:cNvSpPr txBox="1"/>
          <p:nvPr/>
        </p:nvSpPr>
        <p:spPr>
          <a:xfrm>
            <a:off x="51974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2019</a:t>
            </a:r>
            <a:endParaRPr sz="1000"/>
          </a:p>
        </p:txBody>
      </p:sp>
      <p:sp>
        <p:nvSpPr>
          <p:cNvPr id="373" name="Google Shape;373;p42"/>
          <p:cNvSpPr txBox="1"/>
          <p:nvPr/>
        </p:nvSpPr>
        <p:spPr>
          <a:xfrm>
            <a:off x="61375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2020</a:t>
            </a:r>
            <a:endParaRPr sz="1000"/>
          </a:p>
        </p:txBody>
      </p:sp>
      <p:sp>
        <p:nvSpPr>
          <p:cNvPr id="374" name="Google Shape;374;p42"/>
          <p:cNvSpPr txBox="1"/>
          <p:nvPr/>
        </p:nvSpPr>
        <p:spPr>
          <a:xfrm>
            <a:off x="70776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2021</a:t>
            </a:r>
            <a:endParaRPr sz="1000"/>
          </a:p>
        </p:txBody>
      </p:sp>
      <p:sp>
        <p:nvSpPr>
          <p:cNvPr id="375" name="Google Shape;375;p42"/>
          <p:cNvSpPr txBox="1"/>
          <p:nvPr/>
        </p:nvSpPr>
        <p:spPr>
          <a:xfrm>
            <a:off x="79688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2022</a:t>
            </a:r>
            <a:endParaRPr sz="1000"/>
          </a:p>
        </p:txBody>
      </p:sp>
      <p:pic>
        <p:nvPicPr>
          <p:cNvPr id="376" name="Google Shape;3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98" y="1383700"/>
            <a:ext cx="1259325" cy="8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Neural Rendering</a:t>
            </a:r>
            <a:endParaRPr sz="2400"/>
          </a:p>
        </p:txBody>
      </p:sp>
      <p:sp>
        <p:nvSpPr>
          <p:cNvPr id="378" name="Google Shape;37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3" name="Google Shape;383;p43"/>
          <p:cNvCxnSpPr/>
          <p:nvPr/>
        </p:nvCxnSpPr>
        <p:spPr>
          <a:xfrm flipH="1" rot="10800000">
            <a:off x="494125" y="2395800"/>
            <a:ext cx="81459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43"/>
          <p:cNvCxnSpPr/>
          <p:nvPr/>
        </p:nvCxnSpPr>
        <p:spPr>
          <a:xfrm>
            <a:off x="92085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43"/>
          <p:cNvCxnSpPr/>
          <p:nvPr/>
        </p:nvCxnSpPr>
        <p:spPr>
          <a:xfrm>
            <a:off x="1830800" y="2304000"/>
            <a:ext cx="4800" cy="19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43"/>
          <p:cNvCxnSpPr/>
          <p:nvPr/>
        </p:nvCxnSpPr>
        <p:spPr>
          <a:xfrm>
            <a:off x="8233425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43"/>
          <p:cNvCxnSpPr/>
          <p:nvPr/>
        </p:nvCxnSpPr>
        <p:spPr>
          <a:xfrm>
            <a:off x="274070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43"/>
          <p:cNvCxnSpPr/>
          <p:nvPr/>
        </p:nvCxnSpPr>
        <p:spPr>
          <a:xfrm>
            <a:off x="365675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43"/>
          <p:cNvCxnSpPr/>
          <p:nvPr/>
        </p:nvCxnSpPr>
        <p:spPr>
          <a:xfrm>
            <a:off x="457200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43"/>
          <p:cNvCxnSpPr/>
          <p:nvPr/>
        </p:nvCxnSpPr>
        <p:spPr>
          <a:xfrm>
            <a:off x="548140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43"/>
          <p:cNvCxnSpPr/>
          <p:nvPr/>
        </p:nvCxnSpPr>
        <p:spPr>
          <a:xfrm>
            <a:off x="6397475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43"/>
          <p:cNvCxnSpPr/>
          <p:nvPr/>
        </p:nvCxnSpPr>
        <p:spPr>
          <a:xfrm>
            <a:off x="7321025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43"/>
          <p:cNvSpPr txBox="1"/>
          <p:nvPr/>
        </p:nvSpPr>
        <p:spPr>
          <a:xfrm>
            <a:off x="65135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2014</a:t>
            </a:r>
            <a:endParaRPr sz="1000"/>
          </a:p>
        </p:txBody>
      </p:sp>
      <p:sp>
        <p:nvSpPr>
          <p:cNvPr id="394" name="Google Shape;394;p43"/>
          <p:cNvSpPr txBox="1"/>
          <p:nvPr/>
        </p:nvSpPr>
        <p:spPr>
          <a:xfrm>
            <a:off x="15674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2015</a:t>
            </a:r>
            <a:endParaRPr sz="1000"/>
          </a:p>
        </p:txBody>
      </p:sp>
      <p:sp>
        <p:nvSpPr>
          <p:cNvPr id="395" name="Google Shape;395;p43"/>
          <p:cNvSpPr txBox="1"/>
          <p:nvPr/>
        </p:nvSpPr>
        <p:spPr>
          <a:xfrm>
            <a:off x="24749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2016</a:t>
            </a:r>
            <a:endParaRPr sz="1000"/>
          </a:p>
        </p:txBody>
      </p:sp>
      <p:sp>
        <p:nvSpPr>
          <p:cNvPr id="396" name="Google Shape;396;p43"/>
          <p:cNvSpPr txBox="1"/>
          <p:nvPr/>
        </p:nvSpPr>
        <p:spPr>
          <a:xfrm>
            <a:off x="33824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2017</a:t>
            </a:r>
            <a:endParaRPr sz="1000"/>
          </a:p>
        </p:txBody>
      </p:sp>
      <p:sp>
        <p:nvSpPr>
          <p:cNvPr id="397" name="Google Shape;397;p43"/>
          <p:cNvSpPr txBox="1"/>
          <p:nvPr/>
        </p:nvSpPr>
        <p:spPr>
          <a:xfrm>
            <a:off x="43062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2018</a:t>
            </a:r>
            <a:endParaRPr sz="1000"/>
          </a:p>
        </p:txBody>
      </p:sp>
      <p:sp>
        <p:nvSpPr>
          <p:cNvPr id="398" name="Google Shape;398;p43"/>
          <p:cNvSpPr txBox="1"/>
          <p:nvPr/>
        </p:nvSpPr>
        <p:spPr>
          <a:xfrm>
            <a:off x="51974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2019</a:t>
            </a:r>
            <a:endParaRPr sz="1000"/>
          </a:p>
        </p:txBody>
      </p:sp>
      <p:sp>
        <p:nvSpPr>
          <p:cNvPr id="399" name="Google Shape;399;p43"/>
          <p:cNvSpPr txBox="1"/>
          <p:nvPr/>
        </p:nvSpPr>
        <p:spPr>
          <a:xfrm>
            <a:off x="61375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2020</a:t>
            </a:r>
            <a:endParaRPr sz="1000"/>
          </a:p>
        </p:txBody>
      </p:sp>
      <p:sp>
        <p:nvSpPr>
          <p:cNvPr id="400" name="Google Shape;400;p43"/>
          <p:cNvSpPr txBox="1"/>
          <p:nvPr/>
        </p:nvSpPr>
        <p:spPr>
          <a:xfrm>
            <a:off x="70776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2021</a:t>
            </a:r>
            <a:endParaRPr sz="1000"/>
          </a:p>
        </p:txBody>
      </p:sp>
      <p:sp>
        <p:nvSpPr>
          <p:cNvPr id="401" name="Google Shape;401;p43"/>
          <p:cNvSpPr txBox="1"/>
          <p:nvPr/>
        </p:nvSpPr>
        <p:spPr>
          <a:xfrm>
            <a:off x="79688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2022</a:t>
            </a:r>
            <a:endParaRPr sz="1000"/>
          </a:p>
        </p:txBody>
      </p:sp>
      <p:pic>
        <p:nvPicPr>
          <p:cNvPr id="402" name="Google Shape;4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98" y="1383700"/>
            <a:ext cx="1259325" cy="8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Neural Rendering</a:t>
            </a:r>
            <a:endParaRPr sz="2400"/>
          </a:p>
        </p:txBody>
      </p:sp>
      <p:pic>
        <p:nvPicPr>
          <p:cNvPr id="404" name="Google Shape;404;p43" title="vlc-record-2022-07-11-21h07m22s-Deferred Neural Rendering_ Image Synthesis using Neural Textures (SIGGRAPH 2019).mp4-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6067" y="1207762"/>
            <a:ext cx="1774256" cy="9980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" name="Google Shape;405;p43"/>
          <p:cNvCxnSpPr>
            <a:endCxn id="404" idx="1"/>
          </p:cNvCxnSpPr>
          <p:nvPr/>
        </p:nvCxnSpPr>
        <p:spPr>
          <a:xfrm flipH="1" rot="10800000">
            <a:off x="3885767" y="1706768"/>
            <a:ext cx="6903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43"/>
          <p:cNvSpPr txBox="1"/>
          <p:nvPr/>
        </p:nvSpPr>
        <p:spPr>
          <a:xfrm>
            <a:off x="1835600" y="1379075"/>
            <a:ext cx="212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Neural Rendering (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Zollhöfer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Nießner</a:t>
            </a:r>
            <a:r>
              <a:rPr lang="en">
                <a:solidFill>
                  <a:schemeClr val="dk1"/>
                </a:solidFill>
              </a:rPr>
              <a:t> 2019)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7" name="Google Shape;40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</a:t>
            </a:r>
            <a:r>
              <a:rPr lang="en"/>
              <a:t> neural rendering (2019) </a:t>
            </a:r>
            <a:endParaRPr/>
          </a:p>
        </p:txBody>
      </p:sp>
      <p:sp>
        <p:nvSpPr>
          <p:cNvPr id="413" name="Google Shape;41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" name="Google Shape;41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Solution to imperfect 3D input such as videos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neural rendering (2019) </a:t>
            </a:r>
            <a:endParaRPr/>
          </a:p>
        </p:txBody>
      </p:sp>
      <p:sp>
        <p:nvSpPr>
          <p:cNvPr id="420" name="Google Shape;42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1" name="Google Shape;42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Solution to imperfect 3D input such as videos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Combines traditional pipeline with neural textures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neural rendering (2019) </a:t>
            </a:r>
            <a:endParaRPr/>
          </a:p>
        </p:txBody>
      </p:sp>
      <p:sp>
        <p:nvSpPr>
          <p:cNvPr id="427" name="Google Shape;42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8" name="Google Shape;42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Solution to imperfect 3D input such as videos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Combines traditional pipeline with neural textures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Neural textures: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Optimized following screen capture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Set of high dimensional optimal features mapped on 3D meshes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neural rendering (2019) </a:t>
            </a:r>
            <a:endParaRPr/>
          </a:p>
        </p:txBody>
      </p:sp>
      <p:sp>
        <p:nvSpPr>
          <p:cNvPr id="434" name="Google Shape;43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5" name="Google Shape;435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Solution to imperfect 3D input such as videos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Combines traditional pipeline with neural textures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Neural textures: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Learned during the scene capture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Set of high dimensional optimal features mapped on 3D meshes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Allows editable 3D scenes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Radiance Fields (NeRF)</a:t>
            </a:r>
            <a:endParaRPr/>
          </a:p>
        </p:txBody>
      </p:sp>
      <p:sp>
        <p:nvSpPr>
          <p:cNvPr id="441" name="Google Shape;44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6" name="Google Shape;446;p49"/>
          <p:cNvCxnSpPr/>
          <p:nvPr/>
        </p:nvCxnSpPr>
        <p:spPr>
          <a:xfrm flipH="1" rot="10800000">
            <a:off x="494125" y="2395800"/>
            <a:ext cx="81459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92085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1830800" y="2304000"/>
            <a:ext cx="4800" cy="19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49"/>
          <p:cNvCxnSpPr/>
          <p:nvPr/>
        </p:nvCxnSpPr>
        <p:spPr>
          <a:xfrm>
            <a:off x="8233425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49"/>
          <p:cNvCxnSpPr/>
          <p:nvPr/>
        </p:nvCxnSpPr>
        <p:spPr>
          <a:xfrm>
            <a:off x="274070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49"/>
          <p:cNvCxnSpPr/>
          <p:nvPr/>
        </p:nvCxnSpPr>
        <p:spPr>
          <a:xfrm>
            <a:off x="365675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49"/>
          <p:cNvCxnSpPr/>
          <p:nvPr/>
        </p:nvCxnSpPr>
        <p:spPr>
          <a:xfrm>
            <a:off x="457200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49"/>
          <p:cNvCxnSpPr/>
          <p:nvPr/>
        </p:nvCxnSpPr>
        <p:spPr>
          <a:xfrm>
            <a:off x="548140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49"/>
          <p:cNvCxnSpPr/>
          <p:nvPr/>
        </p:nvCxnSpPr>
        <p:spPr>
          <a:xfrm>
            <a:off x="6397475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49"/>
          <p:cNvCxnSpPr/>
          <p:nvPr/>
        </p:nvCxnSpPr>
        <p:spPr>
          <a:xfrm>
            <a:off x="7321025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49"/>
          <p:cNvSpPr txBox="1"/>
          <p:nvPr/>
        </p:nvSpPr>
        <p:spPr>
          <a:xfrm>
            <a:off x="65135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2014</a:t>
            </a:r>
            <a:endParaRPr sz="1000"/>
          </a:p>
        </p:txBody>
      </p:sp>
      <p:sp>
        <p:nvSpPr>
          <p:cNvPr id="457" name="Google Shape;457;p49"/>
          <p:cNvSpPr txBox="1"/>
          <p:nvPr/>
        </p:nvSpPr>
        <p:spPr>
          <a:xfrm>
            <a:off x="15674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2015</a:t>
            </a:r>
            <a:endParaRPr sz="1000"/>
          </a:p>
        </p:txBody>
      </p:sp>
      <p:sp>
        <p:nvSpPr>
          <p:cNvPr id="458" name="Google Shape;458;p49"/>
          <p:cNvSpPr txBox="1"/>
          <p:nvPr/>
        </p:nvSpPr>
        <p:spPr>
          <a:xfrm>
            <a:off x="24749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2016</a:t>
            </a:r>
            <a:endParaRPr sz="1000"/>
          </a:p>
        </p:txBody>
      </p:sp>
      <p:sp>
        <p:nvSpPr>
          <p:cNvPr id="459" name="Google Shape;459;p49"/>
          <p:cNvSpPr txBox="1"/>
          <p:nvPr/>
        </p:nvSpPr>
        <p:spPr>
          <a:xfrm>
            <a:off x="33824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2017</a:t>
            </a:r>
            <a:endParaRPr sz="1000"/>
          </a:p>
        </p:txBody>
      </p:sp>
      <p:sp>
        <p:nvSpPr>
          <p:cNvPr id="460" name="Google Shape;460;p49"/>
          <p:cNvSpPr txBox="1"/>
          <p:nvPr/>
        </p:nvSpPr>
        <p:spPr>
          <a:xfrm>
            <a:off x="43062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2018</a:t>
            </a:r>
            <a:endParaRPr sz="1000"/>
          </a:p>
        </p:txBody>
      </p:sp>
      <p:sp>
        <p:nvSpPr>
          <p:cNvPr id="461" name="Google Shape;461;p49"/>
          <p:cNvSpPr txBox="1"/>
          <p:nvPr/>
        </p:nvSpPr>
        <p:spPr>
          <a:xfrm>
            <a:off x="51974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2019</a:t>
            </a:r>
            <a:endParaRPr sz="1000"/>
          </a:p>
        </p:txBody>
      </p:sp>
      <p:sp>
        <p:nvSpPr>
          <p:cNvPr id="462" name="Google Shape;462;p49"/>
          <p:cNvSpPr txBox="1"/>
          <p:nvPr/>
        </p:nvSpPr>
        <p:spPr>
          <a:xfrm>
            <a:off x="61375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2020</a:t>
            </a:r>
            <a:endParaRPr sz="1000"/>
          </a:p>
        </p:txBody>
      </p:sp>
      <p:sp>
        <p:nvSpPr>
          <p:cNvPr id="463" name="Google Shape;463;p49"/>
          <p:cNvSpPr txBox="1"/>
          <p:nvPr/>
        </p:nvSpPr>
        <p:spPr>
          <a:xfrm>
            <a:off x="70776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2021</a:t>
            </a:r>
            <a:endParaRPr sz="1000"/>
          </a:p>
        </p:txBody>
      </p:sp>
      <p:sp>
        <p:nvSpPr>
          <p:cNvPr id="464" name="Google Shape;464;p49"/>
          <p:cNvSpPr txBox="1"/>
          <p:nvPr/>
        </p:nvSpPr>
        <p:spPr>
          <a:xfrm>
            <a:off x="79688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2022</a:t>
            </a:r>
            <a:endParaRPr sz="1000"/>
          </a:p>
        </p:txBody>
      </p:sp>
      <p:pic>
        <p:nvPicPr>
          <p:cNvPr id="465" name="Google Shape;46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98" y="1383700"/>
            <a:ext cx="1259325" cy="8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Solution: Neural Rendering</a:t>
            </a:r>
            <a:endParaRPr sz="2400"/>
          </a:p>
        </p:txBody>
      </p:sp>
      <p:pic>
        <p:nvPicPr>
          <p:cNvPr id="467" name="Google Shape;467;p49" title="vlc-record-2022-07-11-21h07m22s-Deferred Neural Rendering_ Image Synthesis using Neural Textures (SIGGRAPH 2019).mp4-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6067" y="1207762"/>
            <a:ext cx="1774256" cy="99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9" title="colorspout_200k_rgb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6772" y="2910439"/>
            <a:ext cx="1774249" cy="13518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9" name="Google Shape;469;p49"/>
          <p:cNvCxnSpPr>
            <a:endCxn id="468" idx="1"/>
          </p:cNvCxnSpPr>
          <p:nvPr/>
        </p:nvCxnSpPr>
        <p:spPr>
          <a:xfrm flipH="1" rot="10800000">
            <a:off x="4581972" y="3586344"/>
            <a:ext cx="9648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0" name="Google Shape;470;p49"/>
          <p:cNvSpPr txBox="1"/>
          <p:nvPr/>
        </p:nvSpPr>
        <p:spPr>
          <a:xfrm>
            <a:off x="2438100" y="3282150"/>
            <a:ext cx="213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Radiance Fields (Mildenhall et al 2020)</a:t>
            </a:r>
            <a:endParaRPr/>
          </a:p>
        </p:txBody>
      </p:sp>
      <p:sp>
        <p:nvSpPr>
          <p:cNvPr id="471" name="Google Shape;47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NeRF</a:t>
            </a:r>
            <a:endParaRPr/>
          </a:p>
        </p:txBody>
      </p:sp>
      <p:sp>
        <p:nvSpPr>
          <p:cNvPr id="477" name="Google Shape;47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Novel view synthesis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neural net to represent scene as </a:t>
            </a:r>
            <a:r>
              <a:rPr lang="en"/>
              <a:t>continuous</a:t>
            </a:r>
            <a:r>
              <a:rPr lang="en"/>
              <a:t>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Synthesize </a:t>
            </a:r>
            <a:r>
              <a:rPr lang="en"/>
              <a:t>views</a:t>
            </a:r>
            <a:r>
              <a:rPr lang="en"/>
              <a:t> given coordinates and viewing angle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Achieve SOTA rendering qualities at the time</a:t>
            </a:r>
            <a:endParaRPr/>
          </a:p>
        </p:txBody>
      </p:sp>
      <p:sp>
        <p:nvSpPr>
          <p:cNvPr id="478" name="Google Shape;47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sp>
        <p:nvSpPr>
          <p:cNvPr id="484" name="Google Shape;484;p51"/>
          <p:cNvSpPr txBox="1"/>
          <p:nvPr>
            <p:ph idx="1" type="body"/>
          </p:nvPr>
        </p:nvSpPr>
        <p:spPr>
          <a:xfrm>
            <a:off x="311700" y="1152475"/>
            <a:ext cx="8520600" cy="3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 coordinate and view to color and density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Utilize Fourier features to improve bandwidth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Optimized to minimize MSE on predicted and actual color on sampled rays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172" y="1152475"/>
            <a:ext cx="2767151" cy="5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650" y="1621862"/>
            <a:ext cx="4032349" cy="189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2088" y="4320500"/>
            <a:ext cx="2199814" cy="4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9" name="Google Shape;489;p51" title="vlc-record-2022-07-17-20h18m53s-NeRF_ Neural Radiance Fields.mp4-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0000" y="1655926"/>
            <a:ext cx="3602451" cy="202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6"/>
          <p:cNvCxnSpPr/>
          <p:nvPr/>
        </p:nvCxnSpPr>
        <p:spPr>
          <a:xfrm flipH="1" rot="10800000">
            <a:off x="494125" y="2395800"/>
            <a:ext cx="81459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16"/>
          <p:cNvCxnSpPr/>
          <p:nvPr/>
        </p:nvCxnSpPr>
        <p:spPr>
          <a:xfrm>
            <a:off x="92085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16"/>
          <p:cNvCxnSpPr/>
          <p:nvPr/>
        </p:nvCxnSpPr>
        <p:spPr>
          <a:xfrm>
            <a:off x="1830800" y="2304000"/>
            <a:ext cx="4800" cy="19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6"/>
          <p:cNvCxnSpPr/>
          <p:nvPr/>
        </p:nvCxnSpPr>
        <p:spPr>
          <a:xfrm>
            <a:off x="8233425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6"/>
          <p:cNvCxnSpPr/>
          <p:nvPr/>
        </p:nvCxnSpPr>
        <p:spPr>
          <a:xfrm>
            <a:off x="274070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6"/>
          <p:cNvCxnSpPr/>
          <p:nvPr/>
        </p:nvCxnSpPr>
        <p:spPr>
          <a:xfrm>
            <a:off x="365675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6"/>
          <p:cNvCxnSpPr/>
          <p:nvPr/>
        </p:nvCxnSpPr>
        <p:spPr>
          <a:xfrm>
            <a:off x="457200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6"/>
          <p:cNvCxnSpPr/>
          <p:nvPr/>
        </p:nvCxnSpPr>
        <p:spPr>
          <a:xfrm>
            <a:off x="548140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6"/>
          <p:cNvCxnSpPr/>
          <p:nvPr/>
        </p:nvCxnSpPr>
        <p:spPr>
          <a:xfrm>
            <a:off x="6397475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6"/>
          <p:cNvCxnSpPr/>
          <p:nvPr/>
        </p:nvCxnSpPr>
        <p:spPr>
          <a:xfrm>
            <a:off x="7321025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6"/>
          <p:cNvSpPr txBox="1"/>
          <p:nvPr/>
        </p:nvSpPr>
        <p:spPr>
          <a:xfrm>
            <a:off x="65135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2014</a:t>
            </a:r>
            <a:endParaRPr sz="1000"/>
          </a:p>
        </p:txBody>
      </p:sp>
      <p:sp>
        <p:nvSpPr>
          <p:cNvPr id="85" name="Google Shape;85;p16"/>
          <p:cNvSpPr txBox="1"/>
          <p:nvPr/>
        </p:nvSpPr>
        <p:spPr>
          <a:xfrm>
            <a:off x="15674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2015</a:t>
            </a:r>
            <a:endParaRPr sz="1000"/>
          </a:p>
        </p:txBody>
      </p:sp>
      <p:sp>
        <p:nvSpPr>
          <p:cNvPr id="86" name="Google Shape;86;p16"/>
          <p:cNvSpPr txBox="1"/>
          <p:nvPr/>
        </p:nvSpPr>
        <p:spPr>
          <a:xfrm>
            <a:off x="24749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2016</a:t>
            </a:r>
            <a:endParaRPr sz="1000"/>
          </a:p>
        </p:txBody>
      </p:sp>
      <p:sp>
        <p:nvSpPr>
          <p:cNvPr id="87" name="Google Shape;87;p16"/>
          <p:cNvSpPr txBox="1"/>
          <p:nvPr/>
        </p:nvSpPr>
        <p:spPr>
          <a:xfrm>
            <a:off x="33824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2017</a:t>
            </a:r>
            <a:endParaRPr sz="1000"/>
          </a:p>
        </p:txBody>
      </p:sp>
      <p:sp>
        <p:nvSpPr>
          <p:cNvPr id="88" name="Google Shape;88;p16"/>
          <p:cNvSpPr txBox="1"/>
          <p:nvPr/>
        </p:nvSpPr>
        <p:spPr>
          <a:xfrm>
            <a:off x="43062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2018</a:t>
            </a:r>
            <a:endParaRPr sz="1000"/>
          </a:p>
        </p:txBody>
      </p:sp>
      <p:sp>
        <p:nvSpPr>
          <p:cNvPr id="89" name="Google Shape;89;p16"/>
          <p:cNvSpPr txBox="1"/>
          <p:nvPr/>
        </p:nvSpPr>
        <p:spPr>
          <a:xfrm>
            <a:off x="51974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2019</a:t>
            </a:r>
            <a:endParaRPr sz="1000"/>
          </a:p>
        </p:txBody>
      </p:sp>
      <p:sp>
        <p:nvSpPr>
          <p:cNvPr id="90" name="Google Shape;90;p16"/>
          <p:cNvSpPr txBox="1"/>
          <p:nvPr/>
        </p:nvSpPr>
        <p:spPr>
          <a:xfrm>
            <a:off x="61375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2020</a:t>
            </a:r>
            <a:endParaRPr sz="1000"/>
          </a:p>
        </p:txBody>
      </p:sp>
      <p:sp>
        <p:nvSpPr>
          <p:cNvPr id="91" name="Google Shape;91;p16"/>
          <p:cNvSpPr txBox="1"/>
          <p:nvPr/>
        </p:nvSpPr>
        <p:spPr>
          <a:xfrm>
            <a:off x="70776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2021</a:t>
            </a:r>
            <a:endParaRPr sz="1000"/>
          </a:p>
        </p:txBody>
      </p:sp>
      <p:sp>
        <p:nvSpPr>
          <p:cNvPr id="92" name="Google Shape;92;p16"/>
          <p:cNvSpPr txBox="1"/>
          <p:nvPr/>
        </p:nvSpPr>
        <p:spPr>
          <a:xfrm>
            <a:off x="79688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2022</a:t>
            </a:r>
            <a:endParaRPr sz="1000"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98" y="1383700"/>
            <a:ext cx="1259325" cy="8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7" name="Google Shape;497;p52" title="vlc-record-2022-07-17-21h46m47s-Y2Mate.is - Fourier Features Let Networks Learn High Frequency Functions in Low Dimensional Domains (10min talk)-iKyIJ_EtSkw-720p-1658112366583.mp4-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0375" y="1411963"/>
            <a:ext cx="3863250" cy="28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NeRF Renderings</a:t>
            </a:r>
            <a:endParaRPr/>
          </a:p>
        </p:txBody>
      </p:sp>
      <p:sp>
        <p:nvSpPr>
          <p:cNvPr id="503" name="Google Shape;503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5" name="Google Shape;505;p53" title="trex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000" y="1241325"/>
            <a:ext cx="3897024" cy="2969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RF: Representing Scenes as Neural Radiance Fields for View Synthesis&#10;Ben Mildenhall*, Pratul P. Srinivasan*, Matthew Tancik*, Jonathan T. Barron, Ravi Ramamoorthi, Ren Ng&#10;*denotes equal contribution&#10;&#10;Project Page: http://www.matthewtancik.com/nerf&#10;Paper: https://arxiv.org/abs/2003.08934&#10;Code: https://github.com/bmild/nerf" id="506" name="Google Shape;506;p53" title="NeRF: Neural Radiance Fields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328525"/>
            <a:ext cx="4085734" cy="30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performance</a:t>
            </a:r>
            <a:endParaRPr/>
          </a:p>
        </p:txBody>
      </p:sp>
      <p:sp>
        <p:nvSpPr>
          <p:cNvPr id="512" name="Google Shape;512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original NeRF paper proposes a coarse-to-fine sampling strategy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requires a large number of samples </a:t>
            </a:r>
            <a:r>
              <a:rPr lang="en"/>
              <a:t>(~200)</a:t>
            </a:r>
            <a:r>
              <a:rPr lang="en"/>
              <a:t> per pixel</a:t>
            </a:r>
            <a:endParaRPr baseline="30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samples are of empty space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Possible approaches to improving performance: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Spatial data structures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Depth supervision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Alternative network architectures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 neural network methods</a:t>
            </a:r>
            <a:endParaRPr/>
          </a:p>
        </p:txBody>
      </p:sp>
      <p:sp>
        <p:nvSpPr>
          <p:cNvPr id="513" name="Google Shape;51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Spatial data structures</a:t>
            </a:r>
            <a:endParaRPr/>
          </a:p>
        </p:txBody>
      </p:sp>
      <p:sp>
        <p:nvSpPr>
          <p:cNvPr id="519" name="Google Shape;519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typical idea is to partition space into axis-aligned bounding boxes (AABB) to accelerate ray-object intersection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Ideally, data structure should be hierarchical so memory footprint can be controlled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typical data structures used in volume rendering:</a:t>
            </a:r>
            <a:endParaRPr/>
          </a:p>
        </p:txBody>
      </p:sp>
      <p:pic>
        <p:nvPicPr>
          <p:cNvPr id="520" name="Google Shape;52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125" y="2962163"/>
            <a:ext cx="1787275" cy="178727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5"/>
          <p:cNvSpPr txBox="1"/>
          <p:nvPr/>
        </p:nvSpPr>
        <p:spPr>
          <a:xfrm>
            <a:off x="311700" y="3578750"/>
            <a:ext cx="118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Voxel grid (not hierarchical!)</a:t>
            </a:r>
            <a:endParaRPr sz="1200"/>
          </a:p>
        </p:txBody>
      </p:sp>
      <p:sp>
        <p:nvSpPr>
          <p:cNvPr id="522" name="Google Shape;522;p55"/>
          <p:cNvSpPr txBox="1"/>
          <p:nvPr/>
        </p:nvSpPr>
        <p:spPr>
          <a:xfrm>
            <a:off x="728461" y="4749450"/>
            <a:ext cx="3654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https://www.ovito.org/docs/current/reference/pipelines/visual_elements/voxel_grid.html</a:t>
            </a:r>
            <a:endParaRPr sz="700"/>
          </a:p>
        </p:txBody>
      </p:sp>
      <p:pic>
        <p:nvPicPr>
          <p:cNvPr id="523" name="Google Shape;52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7832" y="2983575"/>
            <a:ext cx="2804725" cy="1744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5"/>
          <p:cNvSpPr txBox="1"/>
          <p:nvPr/>
        </p:nvSpPr>
        <p:spPr>
          <a:xfrm>
            <a:off x="5819438" y="4703625"/>
            <a:ext cx="2221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https://github.com/patrikholler/Unity-Simple-Octree</a:t>
            </a:r>
            <a:endParaRPr sz="700"/>
          </a:p>
        </p:txBody>
      </p:sp>
      <p:sp>
        <p:nvSpPr>
          <p:cNvPr id="525" name="Google Shape;525;p55"/>
          <p:cNvSpPr txBox="1"/>
          <p:nvPr/>
        </p:nvSpPr>
        <p:spPr>
          <a:xfrm>
            <a:off x="4342375" y="3671150"/>
            <a:ext cx="108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Voxel octree</a:t>
            </a:r>
            <a:endParaRPr sz="1200"/>
          </a:p>
        </p:txBody>
      </p:sp>
      <p:sp>
        <p:nvSpPr>
          <p:cNvPr id="526" name="Google Shape;52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1" name="Google Shape;531;p56"/>
          <p:cNvCxnSpPr/>
          <p:nvPr/>
        </p:nvCxnSpPr>
        <p:spPr>
          <a:xfrm flipH="1" rot="10800000">
            <a:off x="494125" y="2395800"/>
            <a:ext cx="81459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56"/>
          <p:cNvCxnSpPr/>
          <p:nvPr/>
        </p:nvCxnSpPr>
        <p:spPr>
          <a:xfrm>
            <a:off x="92085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56"/>
          <p:cNvCxnSpPr/>
          <p:nvPr/>
        </p:nvCxnSpPr>
        <p:spPr>
          <a:xfrm>
            <a:off x="1830800" y="2304000"/>
            <a:ext cx="4800" cy="19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56"/>
          <p:cNvCxnSpPr/>
          <p:nvPr/>
        </p:nvCxnSpPr>
        <p:spPr>
          <a:xfrm>
            <a:off x="8233425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56"/>
          <p:cNvCxnSpPr/>
          <p:nvPr/>
        </p:nvCxnSpPr>
        <p:spPr>
          <a:xfrm>
            <a:off x="274070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56"/>
          <p:cNvCxnSpPr/>
          <p:nvPr/>
        </p:nvCxnSpPr>
        <p:spPr>
          <a:xfrm>
            <a:off x="365675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56"/>
          <p:cNvCxnSpPr/>
          <p:nvPr/>
        </p:nvCxnSpPr>
        <p:spPr>
          <a:xfrm>
            <a:off x="457200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56"/>
          <p:cNvCxnSpPr/>
          <p:nvPr/>
        </p:nvCxnSpPr>
        <p:spPr>
          <a:xfrm>
            <a:off x="548140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56"/>
          <p:cNvCxnSpPr/>
          <p:nvPr/>
        </p:nvCxnSpPr>
        <p:spPr>
          <a:xfrm>
            <a:off x="6397475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0" name="Google Shape;540;p56"/>
          <p:cNvCxnSpPr/>
          <p:nvPr/>
        </p:nvCxnSpPr>
        <p:spPr>
          <a:xfrm>
            <a:off x="7321025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1" name="Google Shape;541;p56"/>
          <p:cNvSpPr txBox="1"/>
          <p:nvPr/>
        </p:nvSpPr>
        <p:spPr>
          <a:xfrm>
            <a:off x="65135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2014</a:t>
            </a:r>
            <a:endParaRPr sz="1000"/>
          </a:p>
        </p:txBody>
      </p:sp>
      <p:sp>
        <p:nvSpPr>
          <p:cNvPr id="542" name="Google Shape;542;p56"/>
          <p:cNvSpPr txBox="1"/>
          <p:nvPr/>
        </p:nvSpPr>
        <p:spPr>
          <a:xfrm>
            <a:off x="15674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2015</a:t>
            </a:r>
            <a:endParaRPr sz="1000"/>
          </a:p>
        </p:txBody>
      </p:sp>
      <p:sp>
        <p:nvSpPr>
          <p:cNvPr id="543" name="Google Shape;543;p56"/>
          <p:cNvSpPr txBox="1"/>
          <p:nvPr/>
        </p:nvSpPr>
        <p:spPr>
          <a:xfrm>
            <a:off x="24749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2016</a:t>
            </a:r>
            <a:endParaRPr sz="1000"/>
          </a:p>
        </p:txBody>
      </p:sp>
      <p:sp>
        <p:nvSpPr>
          <p:cNvPr id="544" name="Google Shape;544;p56"/>
          <p:cNvSpPr txBox="1"/>
          <p:nvPr/>
        </p:nvSpPr>
        <p:spPr>
          <a:xfrm>
            <a:off x="33824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2017</a:t>
            </a:r>
            <a:endParaRPr sz="1000"/>
          </a:p>
        </p:txBody>
      </p:sp>
      <p:sp>
        <p:nvSpPr>
          <p:cNvPr id="545" name="Google Shape;545;p56"/>
          <p:cNvSpPr txBox="1"/>
          <p:nvPr/>
        </p:nvSpPr>
        <p:spPr>
          <a:xfrm>
            <a:off x="43062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2018</a:t>
            </a:r>
            <a:endParaRPr sz="1000"/>
          </a:p>
        </p:txBody>
      </p:sp>
      <p:sp>
        <p:nvSpPr>
          <p:cNvPr id="546" name="Google Shape;546;p56"/>
          <p:cNvSpPr txBox="1"/>
          <p:nvPr/>
        </p:nvSpPr>
        <p:spPr>
          <a:xfrm>
            <a:off x="51974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2019</a:t>
            </a:r>
            <a:endParaRPr sz="1000"/>
          </a:p>
        </p:txBody>
      </p:sp>
      <p:sp>
        <p:nvSpPr>
          <p:cNvPr id="547" name="Google Shape;547;p56"/>
          <p:cNvSpPr txBox="1"/>
          <p:nvPr/>
        </p:nvSpPr>
        <p:spPr>
          <a:xfrm>
            <a:off x="61375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2020</a:t>
            </a:r>
            <a:endParaRPr sz="1000"/>
          </a:p>
        </p:txBody>
      </p:sp>
      <p:sp>
        <p:nvSpPr>
          <p:cNvPr id="548" name="Google Shape;548;p56"/>
          <p:cNvSpPr txBox="1"/>
          <p:nvPr/>
        </p:nvSpPr>
        <p:spPr>
          <a:xfrm>
            <a:off x="70776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2021</a:t>
            </a:r>
            <a:endParaRPr sz="1000"/>
          </a:p>
        </p:txBody>
      </p:sp>
      <p:sp>
        <p:nvSpPr>
          <p:cNvPr id="549" name="Google Shape;549;p56"/>
          <p:cNvSpPr txBox="1"/>
          <p:nvPr/>
        </p:nvSpPr>
        <p:spPr>
          <a:xfrm>
            <a:off x="79688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2022</a:t>
            </a:r>
            <a:endParaRPr sz="1000"/>
          </a:p>
        </p:txBody>
      </p:sp>
      <p:pic>
        <p:nvPicPr>
          <p:cNvPr id="550" name="Google Shape;5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98" y="1383700"/>
            <a:ext cx="1259325" cy="8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Spatial data structures</a:t>
            </a:r>
            <a:endParaRPr sz="2400"/>
          </a:p>
        </p:txBody>
      </p:sp>
      <p:pic>
        <p:nvPicPr>
          <p:cNvPr id="552" name="Google Shape;552;p56" title="vlc-record-2022-07-11-21h07m22s-Deferred Neural Rendering_ Image Synthesis using Neural Textures (SIGGRAPH 2019).mp4-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6067" y="1207762"/>
            <a:ext cx="1774256" cy="99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56" title="colorspout_200k_rgb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6772" y="2910439"/>
            <a:ext cx="1774249" cy="1351811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5" name="Google Shape;555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8563" y="1471149"/>
            <a:ext cx="1864926" cy="7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0" name="Google Shape;560;p57"/>
          <p:cNvCxnSpPr/>
          <p:nvPr/>
        </p:nvCxnSpPr>
        <p:spPr>
          <a:xfrm flipH="1" rot="10800000">
            <a:off x="494125" y="2395800"/>
            <a:ext cx="81459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" name="Google Shape;561;p57"/>
          <p:cNvCxnSpPr/>
          <p:nvPr/>
        </p:nvCxnSpPr>
        <p:spPr>
          <a:xfrm>
            <a:off x="92085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2" name="Google Shape;562;p57"/>
          <p:cNvCxnSpPr/>
          <p:nvPr/>
        </p:nvCxnSpPr>
        <p:spPr>
          <a:xfrm>
            <a:off x="1830800" y="2304000"/>
            <a:ext cx="4800" cy="19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57"/>
          <p:cNvCxnSpPr/>
          <p:nvPr/>
        </p:nvCxnSpPr>
        <p:spPr>
          <a:xfrm>
            <a:off x="8233425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57"/>
          <p:cNvCxnSpPr/>
          <p:nvPr/>
        </p:nvCxnSpPr>
        <p:spPr>
          <a:xfrm>
            <a:off x="274070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57"/>
          <p:cNvCxnSpPr/>
          <p:nvPr/>
        </p:nvCxnSpPr>
        <p:spPr>
          <a:xfrm>
            <a:off x="365675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57"/>
          <p:cNvCxnSpPr/>
          <p:nvPr/>
        </p:nvCxnSpPr>
        <p:spPr>
          <a:xfrm>
            <a:off x="457200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57"/>
          <p:cNvCxnSpPr/>
          <p:nvPr/>
        </p:nvCxnSpPr>
        <p:spPr>
          <a:xfrm>
            <a:off x="548140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8" name="Google Shape;568;p57"/>
          <p:cNvCxnSpPr/>
          <p:nvPr/>
        </p:nvCxnSpPr>
        <p:spPr>
          <a:xfrm>
            <a:off x="6397475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p57"/>
          <p:cNvCxnSpPr/>
          <p:nvPr/>
        </p:nvCxnSpPr>
        <p:spPr>
          <a:xfrm>
            <a:off x="7321025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0" name="Google Shape;570;p57"/>
          <p:cNvSpPr txBox="1"/>
          <p:nvPr/>
        </p:nvSpPr>
        <p:spPr>
          <a:xfrm>
            <a:off x="65135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2014</a:t>
            </a:r>
            <a:endParaRPr sz="1000"/>
          </a:p>
        </p:txBody>
      </p:sp>
      <p:sp>
        <p:nvSpPr>
          <p:cNvPr id="571" name="Google Shape;571;p57"/>
          <p:cNvSpPr txBox="1"/>
          <p:nvPr/>
        </p:nvSpPr>
        <p:spPr>
          <a:xfrm>
            <a:off x="15674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2015</a:t>
            </a:r>
            <a:endParaRPr sz="1000"/>
          </a:p>
        </p:txBody>
      </p:sp>
      <p:sp>
        <p:nvSpPr>
          <p:cNvPr id="572" name="Google Shape;572;p57"/>
          <p:cNvSpPr txBox="1"/>
          <p:nvPr/>
        </p:nvSpPr>
        <p:spPr>
          <a:xfrm>
            <a:off x="24749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2016</a:t>
            </a:r>
            <a:endParaRPr sz="1000"/>
          </a:p>
        </p:txBody>
      </p:sp>
      <p:sp>
        <p:nvSpPr>
          <p:cNvPr id="573" name="Google Shape;573;p57"/>
          <p:cNvSpPr txBox="1"/>
          <p:nvPr/>
        </p:nvSpPr>
        <p:spPr>
          <a:xfrm>
            <a:off x="33824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2017</a:t>
            </a:r>
            <a:endParaRPr sz="1000"/>
          </a:p>
        </p:txBody>
      </p:sp>
      <p:sp>
        <p:nvSpPr>
          <p:cNvPr id="574" name="Google Shape;574;p57"/>
          <p:cNvSpPr txBox="1"/>
          <p:nvPr/>
        </p:nvSpPr>
        <p:spPr>
          <a:xfrm>
            <a:off x="43062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2018</a:t>
            </a:r>
            <a:endParaRPr sz="1000"/>
          </a:p>
        </p:txBody>
      </p:sp>
      <p:sp>
        <p:nvSpPr>
          <p:cNvPr id="575" name="Google Shape;575;p57"/>
          <p:cNvSpPr txBox="1"/>
          <p:nvPr/>
        </p:nvSpPr>
        <p:spPr>
          <a:xfrm>
            <a:off x="51974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2019</a:t>
            </a:r>
            <a:endParaRPr sz="1000"/>
          </a:p>
        </p:txBody>
      </p:sp>
      <p:sp>
        <p:nvSpPr>
          <p:cNvPr id="576" name="Google Shape;576;p57"/>
          <p:cNvSpPr txBox="1"/>
          <p:nvPr/>
        </p:nvSpPr>
        <p:spPr>
          <a:xfrm>
            <a:off x="61375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2020</a:t>
            </a:r>
            <a:endParaRPr sz="1000"/>
          </a:p>
        </p:txBody>
      </p:sp>
      <p:sp>
        <p:nvSpPr>
          <p:cNvPr id="577" name="Google Shape;577;p57"/>
          <p:cNvSpPr txBox="1"/>
          <p:nvPr/>
        </p:nvSpPr>
        <p:spPr>
          <a:xfrm>
            <a:off x="70776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2021</a:t>
            </a:r>
            <a:endParaRPr sz="1000"/>
          </a:p>
        </p:txBody>
      </p:sp>
      <p:sp>
        <p:nvSpPr>
          <p:cNvPr id="578" name="Google Shape;578;p57"/>
          <p:cNvSpPr txBox="1"/>
          <p:nvPr/>
        </p:nvSpPr>
        <p:spPr>
          <a:xfrm>
            <a:off x="79688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2022</a:t>
            </a:r>
            <a:endParaRPr sz="1000"/>
          </a:p>
        </p:txBody>
      </p:sp>
      <p:pic>
        <p:nvPicPr>
          <p:cNvPr id="579" name="Google Shape;57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98" y="1383700"/>
            <a:ext cx="1259325" cy="8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Spatial data structures</a:t>
            </a:r>
            <a:endParaRPr sz="2400"/>
          </a:p>
        </p:txBody>
      </p:sp>
      <p:pic>
        <p:nvPicPr>
          <p:cNvPr id="581" name="Google Shape;581;p57" title="vlc-record-2022-07-11-21h07m22s-Deferred Neural Rendering_ Image Synthesis using Neural Textures (SIGGRAPH 2019).mp4-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6067" y="1207762"/>
            <a:ext cx="1774256" cy="99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7" title="colorspout_200k_rgb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6772" y="2910439"/>
            <a:ext cx="1774249" cy="1351811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4" name="Google Shape;584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8563" y="1471149"/>
            <a:ext cx="1864926" cy="756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5" name="Google Shape;585;p57"/>
          <p:cNvCxnSpPr/>
          <p:nvPr/>
        </p:nvCxnSpPr>
        <p:spPr>
          <a:xfrm>
            <a:off x="7486900" y="905925"/>
            <a:ext cx="0" cy="34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6" name="Google Shape;586;p57"/>
          <p:cNvSpPr txBox="1"/>
          <p:nvPr/>
        </p:nvSpPr>
        <p:spPr>
          <a:xfrm>
            <a:off x="6236650" y="531275"/>
            <a:ext cx="25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PlenOctrees (Yu et al 2021)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PlenOctrees</a:t>
            </a:r>
            <a:endParaRPr/>
          </a:p>
        </p:txBody>
      </p:sp>
      <p:sp>
        <p:nvSpPr>
          <p:cNvPr id="592" name="Google Shape;592;p58"/>
          <p:cNvSpPr txBox="1"/>
          <p:nvPr>
            <p:ph idx="1" type="body"/>
          </p:nvPr>
        </p:nvSpPr>
        <p:spPr>
          <a:xfrm>
            <a:off x="311700" y="1152475"/>
            <a:ext cx="5977200" cy="3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Developed by Yu et al (2021)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spatial data structure approach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Jointly optimize a sparse voxel octree along with spherical harmonic (SH) coefficients on grid lattice points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outputting SH coefficients instead of RGB values, rendering requires only one evaluation of the network per query ray. With hardware acceleration, rendering speeds &gt;150 fps can be achieved.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an added benefit, relighting of the scene can be done at no additional cost</a:t>
            </a:r>
            <a:endParaRPr/>
          </a:p>
        </p:txBody>
      </p:sp>
      <p:sp>
        <p:nvSpPr>
          <p:cNvPr id="593" name="Google Shape;593;p58"/>
          <p:cNvSpPr txBox="1"/>
          <p:nvPr/>
        </p:nvSpPr>
        <p:spPr>
          <a:xfrm>
            <a:off x="6429150" y="1951100"/>
            <a:ext cx="251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Efficient Sparse Voxel Octrees (Laine, Karras 2010)</a:t>
            </a:r>
            <a:endParaRPr sz="800"/>
          </a:p>
        </p:txBody>
      </p:sp>
      <p:pic>
        <p:nvPicPr>
          <p:cNvPr id="594" name="Google Shape;59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513" y="2749050"/>
            <a:ext cx="2443725" cy="152732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8"/>
          <p:cNvSpPr/>
          <p:nvPr/>
        </p:nvSpPr>
        <p:spPr>
          <a:xfrm>
            <a:off x="6599675" y="2785125"/>
            <a:ext cx="2021400" cy="1048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8"/>
          <p:cNvSpPr txBox="1"/>
          <p:nvPr/>
        </p:nvSpPr>
        <p:spPr>
          <a:xfrm>
            <a:off x="6388463" y="4276375"/>
            <a:ext cx="244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https://en.wikipedia.org/wiki/Spherical_harmonics</a:t>
            </a:r>
            <a:endParaRPr sz="700"/>
          </a:p>
        </p:txBody>
      </p:sp>
      <p:pic>
        <p:nvPicPr>
          <p:cNvPr id="597" name="Google Shape;59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4647" y="247050"/>
            <a:ext cx="1811450" cy="170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4" name="Google Shape;604;p59" title="vlc-record-2022-07-12-19h55m39s-PlenOctrees for Real-time Rendering of Neural Radiance Fields.mp4-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167658" cy="4594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Instant Neural Graphics Primitives</a:t>
            </a:r>
            <a:endParaRPr/>
          </a:p>
        </p:txBody>
      </p:sp>
      <p:sp>
        <p:nvSpPr>
          <p:cNvPr id="610" name="Google Shape;610;p60"/>
          <p:cNvSpPr txBox="1"/>
          <p:nvPr>
            <p:ph idx="1" type="body"/>
          </p:nvPr>
        </p:nvSpPr>
        <p:spPr>
          <a:xfrm>
            <a:off x="311700" y="1152475"/>
            <a:ext cx="8520600" cy="24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Another spatial data structure approach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multiple resolutions of 3d volume grids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lattice point of each volume grid is hashed to a learned feature vector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Query points (x, y, z) are evaluated by linearly interpolating the feature vectors their containing volume element’s corners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Interpolated feature vectors are concatenated, then passed through a compact fully connected network</a:t>
            </a:r>
            <a:endParaRPr/>
          </a:p>
        </p:txBody>
      </p:sp>
      <p:sp>
        <p:nvSpPr>
          <p:cNvPr id="611" name="Google Shape;611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2" name="Google Shape;6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513" y="3410825"/>
            <a:ext cx="4726976" cy="16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Instant Neural Graphics Primitives</a:t>
            </a:r>
            <a:endParaRPr/>
          </a:p>
        </p:txBody>
      </p:sp>
      <p:sp>
        <p:nvSpPr>
          <p:cNvPr id="618" name="Google Shape;618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9" name="Google Shape;619;p61" title="vlc-record-2022-07-17-20h20m25s-mueller2022instant.mp4-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5575" y="10177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p17"/>
          <p:cNvCxnSpPr/>
          <p:nvPr/>
        </p:nvCxnSpPr>
        <p:spPr>
          <a:xfrm flipH="1" rot="10800000">
            <a:off x="494125" y="2395800"/>
            <a:ext cx="81459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7"/>
          <p:cNvCxnSpPr/>
          <p:nvPr/>
        </p:nvCxnSpPr>
        <p:spPr>
          <a:xfrm>
            <a:off x="92085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7"/>
          <p:cNvCxnSpPr/>
          <p:nvPr/>
        </p:nvCxnSpPr>
        <p:spPr>
          <a:xfrm>
            <a:off x="1830800" y="2304000"/>
            <a:ext cx="4800" cy="19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7"/>
          <p:cNvCxnSpPr/>
          <p:nvPr/>
        </p:nvCxnSpPr>
        <p:spPr>
          <a:xfrm>
            <a:off x="8233425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7"/>
          <p:cNvCxnSpPr/>
          <p:nvPr/>
        </p:nvCxnSpPr>
        <p:spPr>
          <a:xfrm>
            <a:off x="274070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7"/>
          <p:cNvCxnSpPr/>
          <p:nvPr/>
        </p:nvCxnSpPr>
        <p:spPr>
          <a:xfrm>
            <a:off x="365675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7"/>
          <p:cNvCxnSpPr/>
          <p:nvPr/>
        </p:nvCxnSpPr>
        <p:spPr>
          <a:xfrm>
            <a:off x="457200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7"/>
          <p:cNvCxnSpPr/>
          <p:nvPr/>
        </p:nvCxnSpPr>
        <p:spPr>
          <a:xfrm>
            <a:off x="548140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7"/>
          <p:cNvCxnSpPr/>
          <p:nvPr/>
        </p:nvCxnSpPr>
        <p:spPr>
          <a:xfrm>
            <a:off x="6397475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7"/>
          <p:cNvCxnSpPr/>
          <p:nvPr/>
        </p:nvCxnSpPr>
        <p:spPr>
          <a:xfrm>
            <a:off x="7321025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7"/>
          <p:cNvSpPr txBox="1"/>
          <p:nvPr/>
        </p:nvSpPr>
        <p:spPr>
          <a:xfrm>
            <a:off x="65135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2014</a:t>
            </a:r>
            <a:endParaRPr sz="1000"/>
          </a:p>
        </p:txBody>
      </p:sp>
      <p:sp>
        <p:nvSpPr>
          <p:cNvPr id="110" name="Google Shape;110;p17"/>
          <p:cNvSpPr txBox="1"/>
          <p:nvPr/>
        </p:nvSpPr>
        <p:spPr>
          <a:xfrm>
            <a:off x="15674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2015</a:t>
            </a:r>
            <a:endParaRPr sz="1000"/>
          </a:p>
        </p:txBody>
      </p:sp>
      <p:sp>
        <p:nvSpPr>
          <p:cNvPr id="111" name="Google Shape;111;p17"/>
          <p:cNvSpPr txBox="1"/>
          <p:nvPr/>
        </p:nvSpPr>
        <p:spPr>
          <a:xfrm>
            <a:off x="24749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2016</a:t>
            </a:r>
            <a:endParaRPr sz="1000"/>
          </a:p>
        </p:txBody>
      </p:sp>
      <p:sp>
        <p:nvSpPr>
          <p:cNvPr id="112" name="Google Shape;112;p17"/>
          <p:cNvSpPr txBox="1"/>
          <p:nvPr/>
        </p:nvSpPr>
        <p:spPr>
          <a:xfrm>
            <a:off x="33824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2017</a:t>
            </a:r>
            <a:endParaRPr sz="1000"/>
          </a:p>
        </p:txBody>
      </p:sp>
      <p:sp>
        <p:nvSpPr>
          <p:cNvPr id="113" name="Google Shape;113;p17"/>
          <p:cNvSpPr txBox="1"/>
          <p:nvPr/>
        </p:nvSpPr>
        <p:spPr>
          <a:xfrm>
            <a:off x="43062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2018</a:t>
            </a:r>
            <a:endParaRPr sz="1000"/>
          </a:p>
        </p:txBody>
      </p:sp>
      <p:sp>
        <p:nvSpPr>
          <p:cNvPr id="114" name="Google Shape;114;p17"/>
          <p:cNvSpPr txBox="1"/>
          <p:nvPr/>
        </p:nvSpPr>
        <p:spPr>
          <a:xfrm>
            <a:off x="51974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2019</a:t>
            </a:r>
            <a:endParaRPr sz="1000"/>
          </a:p>
        </p:txBody>
      </p:sp>
      <p:sp>
        <p:nvSpPr>
          <p:cNvPr id="115" name="Google Shape;115;p17"/>
          <p:cNvSpPr txBox="1"/>
          <p:nvPr/>
        </p:nvSpPr>
        <p:spPr>
          <a:xfrm>
            <a:off x="61375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2020</a:t>
            </a:r>
            <a:endParaRPr sz="1000"/>
          </a:p>
        </p:txBody>
      </p:sp>
      <p:sp>
        <p:nvSpPr>
          <p:cNvPr id="116" name="Google Shape;116;p17"/>
          <p:cNvSpPr txBox="1"/>
          <p:nvPr/>
        </p:nvSpPr>
        <p:spPr>
          <a:xfrm>
            <a:off x="70776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2021</a:t>
            </a:r>
            <a:endParaRPr sz="1000"/>
          </a:p>
        </p:txBody>
      </p:sp>
      <p:sp>
        <p:nvSpPr>
          <p:cNvPr id="117" name="Google Shape;117;p17"/>
          <p:cNvSpPr txBox="1"/>
          <p:nvPr/>
        </p:nvSpPr>
        <p:spPr>
          <a:xfrm>
            <a:off x="79688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2022</a:t>
            </a:r>
            <a:endParaRPr sz="1000"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98" y="1383700"/>
            <a:ext cx="1259325" cy="8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/>
        </p:nvSpPr>
        <p:spPr>
          <a:xfrm>
            <a:off x="2388300" y="1497725"/>
            <a:ext cx="309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Adversarial Networks (Goodfellow et al 2014)</a:t>
            </a:r>
            <a:endParaRPr sz="1200"/>
          </a:p>
        </p:txBody>
      </p:sp>
      <p:cxnSp>
        <p:nvCxnSpPr>
          <p:cNvPr id="120" name="Google Shape;120;p17"/>
          <p:cNvCxnSpPr>
            <a:stCxn id="119" idx="1"/>
            <a:endCxn id="118" idx="3"/>
          </p:cNvCxnSpPr>
          <p:nvPr/>
        </p:nvCxnSpPr>
        <p:spPr>
          <a:xfrm rot="10800000">
            <a:off x="1546800" y="1805525"/>
            <a:ext cx="84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supervision</a:t>
            </a:r>
            <a:endParaRPr/>
          </a:p>
        </p:txBody>
      </p:sp>
      <p:sp>
        <p:nvSpPr>
          <p:cNvPr id="625" name="Google Shape;625;p62"/>
          <p:cNvSpPr txBox="1"/>
          <p:nvPr>
            <p:ph idx="1" type="body"/>
          </p:nvPr>
        </p:nvSpPr>
        <p:spPr>
          <a:xfrm>
            <a:off x="311700" y="1152475"/>
            <a:ext cx="525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DONeRF (Neff et al 2021) uses depth mapping to improve sampling selection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DONeRF trains a small “oracle network” using ground truth depth maps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each segment on each ray, the oracle network classifies the segment as either good (1) or bad (0) to sample from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employs a novel coordinate transformation which allows for rendering of unbounded scenes</a:t>
            </a:r>
            <a:endParaRPr/>
          </a:p>
        </p:txBody>
      </p:sp>
      <p:sp>
        <p:nvSpPr>
          <p:cNvPr id="626" name="Google Shape;62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7" name="Google Shape;62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600" y="1354650"/>
            <a:ext cx="32004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2600" y="2970625"/>
            <a:ext cx="32004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supervision</a:t>
            </a:r>
            <a:endParaRPr/>
          </a:p>
        </p:txBody>
      </p:sp>
      <p:sp>
        <p:nvSpPr>
          <p:cNvPr id="634" name="Google Shape;634;p63"/>
          <p:cNvSpPr txBox="1"/>
          <p:nvPr>
            <p:ph idx="1" type="body"/>
          </p:nvPr>
        </p:nvSpPr>
        <p:spPr>
          <a:xfrm>
            <a:off x="311700" y="1152475"/>
            <a:ext cx="558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Visualization of DONeRF sampling strategy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Yellow boxes are slices of the bulldozer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White squares are classified as 0 by the oracle network (bad sample locations)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Black squares are classified as 1 by the oracle network (good sample locations)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X’s show the sample locations along each ray that are fed as input into the NeRF</a:t>
            </a:r>
            <a:endParaRPr/>
          </a:p>
        </p:txBody>
      </p:sp>
      <p:sp>
        <p:nvSpPr>
          <p:cNvPr id="635" name="Google Shape;635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6" name="Google Shape;63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750" y="2986825"/>
            <a:ext cx="27051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7000" y="1017725"/>
            <a:ext cx="99060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Field Networks</a:t>
            </a:r>
            <a:endParaRPr/>
          </a:p>
        </p:txBody>
      </p:sp>
      <p:sp>
        <p:nvSpPr>
          <p:cNvPr id="643" name="Google Shape;643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Sitzmann et al 2021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Deviates from the volumetric rendering framework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Query rays are input to the network, which directly outputs a predicted radiance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allows for a x100 speedup of optimization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Render time is also improved to real time speed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drawback: sacrifices multi-view consistency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Currently only used for low detail scenes</a:t>
            </a:r>
            <a:endParaRPr/>
          </a:p>
        </p:txBody>
      </p:sp>
      <p:pic>
        <p:nvPicPr>
          <p:cNvPr id="644" name="Google Shape;64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946" y="3470450"/>
            <a:ext cx="3622850" cy="145177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Plenoxels: Radiance fields without neural networks</a:t>
            </a:r>
            <a:endParaRPr/>
          </a:p>
        </p:txBody>
      </p:sp>
      <p:sp>
        <p:nvSpPr>
          <p:cNvPr id="651" name="Google Shape;651;p65"/>
          <p:cNvSpPr txBox="1"/>
          <p:nvPr>
            <p:ph idx="1" type="body"/>
          </p:nvPr>
        </p:nvSpPr>
        <p:spPr>
          <a:xfrm>
            <a:off x="311700" y="1152475"/>
            <a:ext cx="502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Similar approach to PlenOctrees; also developed by Yu et al (2021)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trilinear interpolation to get a continuous representation of a volume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Directly use gradient descent to optimize SH coefficients with respect to rendered pixel values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Moving away from neural networks gives x100 increase in optimization speed, and allows for interactive rendering (15 fps)</a:t>
            </a:r>
            <a:endParaRPr/>
          </a:p>
        </p:txBody>
      </p:sp>
      <p:sp>
        <p:nvSpPr>
          <p:cNvPr id="652" name="Google Shape;652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3" name="Google Shape;653;p65" title="vlc-record-2022-07-12-19h58m53s-Plenoxels_ Radiance Fields without Neural Networks.mp4-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0150" y="1587088"/>
            <a:ext cx="3501002" cy="1969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NeRF</a:t>
            </a:r>
            <a:endParaRPr/>
          </a:p>
        </p:txBody>
      </p:sp>
      <p:sp>
        <p:nvSpPr>
          <p:cNvPr id="659" name="Google Shape;659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4" name="Google Shape;664;p67"/>
          <p:cNvCxnSpPr/>
          <p:nvPr/>
        </p:nvCxnSpPr>
        <p:spPr>
          <a:xfrm flipH="1" rot="10800000">
            <a:off x="494125" y="2395800"/>
            <a:ext cx="81459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5" name="Google Shape;665;p67"/>
          <p:cNvCxnSpPr/>
          <p:nvPr/>
        </p:nvCxnSpPr>
        <p:spPr>
          <a:xfrm>
            <a:off x="92085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67"/>
          <p:cNvCxnSpPr/>
          <p:nvPr/>
        </p:nvCxnSpPr>
        <p:spPr>
          <a:xfrm>
            <a:off x="1830800" y="2304000"/>
            <a:ext cx="4800" cy="19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" name="Google Shape;667;p67"/>
          <p:cNvCxnSpPr/>
          <p:nvPr/>
        </p:nvCxnSpPr>
        <p:spPr>
          <a:xfrm>
            <a:off x="8233425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8" name="Google Shape;668;p67"/>
          <p:cNvCxnSpPr/>
          <p:nvPr/>
        </p:nvCxnSpPr>
        <p:spPr>
          <a:xfrm>
            <a:off x="274070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" name="Google Shape;669;p67"/>
          <p:cNvCxnSpPr/>
          <p:nvPr/>
        </p:nvCxnSpPr>
        <p:spPr>
          <a:xfrm>
            <a:off x="365675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67"/>
          <p:cNvCxnSpPr/>
          <p:nvPr/>
        </p:nvCxnSpPr>
        <p:spPr>
          <a:xfrm>
            <a:off x="457200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67"/>
          <p:cNvCxnSpPr/>
          <p:nvPr/>
        </p:nvCxnSpPr>
        <p:spPr>
          <a:xfrm>
            <a:off x="5481400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67"/>
          <p:cNvCxnSpPr/>
          <p:nvPr/>
        </p:nvCxnSpPr>
        <p:spPr>
          <a:xfrm>
            <a:off x="6397475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" name="Google Shape;673;p67"/>
          <p:cNvCxnSpPr/>
          <p:nvPr/>
        </p:nvCxnSpPr>
        <p:spPr>
          <a:xfrm>
            <a:off x="7321025" y="22947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4" name="Google Shape;674;p67"/>
          <p:cNvSpPr txBox="1"/>
          <p:nvPr/>
        </p:nvSpPr>
        <p:spPr>
          <a:xfrm>
            <a:off x="65135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2014</a:t>
            </a:r>
            <a:endParaRPr sz="1000"/>
          </a:p>
        </p:txBody>
      </p:sp>
      <p:sp>
        <p:nvSpPr>
          <p:cNvPr id="675" name="Google Shape;675;p67"/>
          <p:cNvSpPr txBox="1"/>
          <p:nvPr/>
        </p:nvSpPr>
        <p:spPr>
          <a:xfrm>
            <a:off x="15674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2015</a:t>
            </a:r>
            <a:endParaRPr sz="1000"/>
          </a:p>
        </p:txBody>
      </p:sp>
      <p:sp>
        <p:nvSpPr>
          <p:cNvPr id="676" name="Google Shape;676;p67"/>
          <p:cNvSpPr txBox="1"/>
          <p:nvPr/>
        </p:nvSpPr>
        <p:spPr>
          <a:xfrm>
            <a:off x="24749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2016</a:t>
            </a:r>
            <a:endParaRPr sz="1000"/>
          </a:p>
        </p:txBody>
      </p:sp>
      <p:sp>
        <p:nvSpPr>
          <p:cNvPr id="677" name="Google Shape;677;p67"/>
          <p:cNvSpPr txBox="1"/>
          <p:nvPr/>
        </p:nvSpPr>
        <p:spPr>
          <a:xfrm>
            <a:off x="33824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2017</a:t>
            </a:r>
            <a:endParaRPr sz="1000"/>
          </a:p>
        </p:txBody>
      </p:sp>
      <p:sp>
        <p:nvSpPr>
          <p:cNvPr id="678" name="Google Shape;678;p67"/>
          <p:cNvSpPr txBox="1"/>
          <p:nvPr/>
        </p:nvSpPr>
        <p:spPr>
          <a:xfrm>
            <a:off x="43062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2018</a:t>
            </a:r>
            <a:endParaRPr sz="1000"/>
          </a:p>
        </p:txBody>
      </p:sp>
      <p:sp>
        <p:nvSpPr>
          <p:cNvPr id="679" name="Google Shape;679;p67"/>
          <p:cNvSpPr txBox="1"/>
          <p:nvPr/>
        </p:nvSpPr>
        <p:spPr>
          <a:xfrm>
            <a:off x="51974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2019</a:t>
            </a:r>
            <a:endParaRPr sz="1000"/>
          </a:p>
        </p:txBody>
      </p:sp>
      <p:sp>
        <p:nvSpPr>
          <p:cNvPr id="680" name="Google Shape;680;p67"/>
          <p:cNvSpPr txBox="1"/>
          <p:nvPr/>
        </p:nvSpPr>
        <p:spPr>
          <a:xfrm>
            <a:off x="61375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2020</a:t>
            </a:r>
            <a:endParaRPr sz="1000"/>
          </a:p>
        </p:txBody>
      </p:sp>
      <p:sp>
        <p:nvSpPr>
          <p:cNvPr id="681" name="Google Shape;681;p67"/>
          <p:cNvSpPr txBox="1"/>
          <p:nvPr/>
        </p:nvSpPr>
        <p:spPr>
          <a:xfrm>
            <a:off x="70776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2021</a:t>
            </a:r>
            <a:endParaRPr sz="1000"/>
          </a:p>
        </p:txBody>
      </p:sp>
      <p:sp>
        <p:nvSpPr>
          <p:cNvPr id="682" name="Google Shape;682;p67"/>
          <p:cNvSpPr txBox="1"/>
          <p:nvPr/>
        </p:nvSpPr>
        <p:spPr>
          <a:xfrm>
            <a:off x="7968800" y="2571750"/>
            <a:ext cx="5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2022</a:t>
            </a:r>
            <a:endParaRPr sz="1000"/>
          </a:p>
        </p:txBody>
      </p:sp>
      <p:pic>
        <p:nvPicPr>
          <p:cNvPr id="683" name="Google Shape;68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98" y="1383700"/>
            <a:ext cx="1259325" cy="8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Dynamic NeRF</a:t>
            </a:r>
            <a:endParaRPr sz="2400"/>
          </a:p>
        </p:txBody>
      </p:sp>
      <p:pic>
        <p:nvPicPr>
          <p:cNvPr id="685" name="Google Shape;685;p67" title="vlc-record-2022-07-11-21h07m22s-Deferred Neural Rendering_ Image Synthesis using Neural Textures (SIGGRAPH 2019).mp4-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6067" y="1207762"/>
            <a:ext cx="1774256" cy="99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67" title="colorspout_200k_rgb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7167" y="2910437"/>
            <a:ext cx="1553157" cy="11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8" name="Google Shape;688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42363" y="2852749"/>
            <a:ext cx="1976861" cy="129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9" name="Google Shape;689;p67"/>
          <p:cNvCxnSpPr/>
          <p:nvPr/>
        </p:nvCxnSpPr>
        <p:spPr>
          <a:xfrm rot="10800000">
            <a:off x="7343400" y="4093775"/>
            <a:ext cx="0" cy="3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0" name="Google Shape;690;p67"/>
          <p:cNvSpPr txBox="1"/>
          <p:nvPr/>
        </p:nvSpPr>
        <p:spPr>
          <a:xfrm>
            <a:off x="5164775" y="4408175"/>
            <a:ext cx="397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D-NeRF: Neural Radiance Fields for Dynamic Scenes (Pumarola et al 2020)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of NeRF to Dynamic Scenes</a:t>
            </a:r>
            <a:endParaRPr/>
          </a:p>
        </p:txBody>
      </p:sp>
      <p:sp>
        <p:nvSpPr>
          <p:cNvPr id="696" name="Google Shape;696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Objective:</a:t>
            </a:r>
            <a:r>
              <a:rPr lang="en"/>
              <a:t> Given a set of images of a scene captured at different points in time, render new viewpoint at specified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challenge is in encoding temporal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Pumarola et al (2020) divide this task into two…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Represent the scene given coordinate +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Map the representation to the deformed view given the view angle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7" name="Google Shape;69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025" y="3062726"/>
            <a:ext cx="6417949" cy="1807949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Dynamic NeRF</a:t>
            </a:r>
            <a:endParaRPr/>
          </a:p>
        </p:txBody>
      </p:sp>
      <p:sp>
        <p:nvSpPr>
          <p:cNvPr id="704" name="Google Shape;704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End-to-end training (</a:t>
            </a:r>
            <a:r>
              <a:rPr lang="en"/>
              <a:t>canonical</a:t>
            </a:r>
            <a:r>
              <a:rPr lang="en"/>
              <a:t> network &amp; deformation network are trained </a:t>
            </a:r>
            <a:r>
              <a:rPr lang="en"/>
              <a:t>together)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Randomly sample pixels corresponding to rays from various angles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to minimize the MSE given the sampled training images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Synthesized Dynamic Scenes Using D-NeRF</a:t>
            </a:r>
            <a:endParaRPr/>
          </a:p>
        </p:txBody>
      </p:sp>
      <p:sp>
        <p:nvSpPr>
          <p:cNvPr id="711" name="Google Shape;711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D-NeRF: Neural Radiance Fields for Dynamic Scenes&#10;Project Page: https://www.albertpumarola.com/research/D-NeRF/index.html&#10;PDF:" id="712" name="Google Shape;712;p70" title="D-NeRF: Neural Radiance Fields for Dynamic Scen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383075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 on D-NeRF</a:t>
            </a:r>
            <a:endParaRPr/>
          </a:p>
        </p:txBody>
      </p:sp>
      <p:sp>
        <p:nvSpPr>
          <p:cNvPr id="719" name="Google Shape;719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3D priors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Quality Improvements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Still have high training cost</a:t>
            </a:r>
            <a:endParaRPr/>
          </a:p>
        </p:txBody>
      </p:sp>
      <p:sp>
        <p:nvSpPr>
          <p:cNvPr id="720" name="Google Shape;720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GANs</a:t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Popularized deep learning for image 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innovation: the introduction of a novel loss function</a:t>
            </a:r>
            <a:endParaRPr/>
          </a:p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Dynamic NeRF Using Neural Voxels Overview</a:t>
            </a:r>
            <a:endParaRPr/>
          </a:p>
        </p:txBody>
      </p:sp>
      <p:sp>
        <p:nvSpPr>
          <p:cNvPr id="726" name="Google Shape;726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Improvement on D-NeRF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Primarily improves quality (but also speed) of renderings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explicit representation of 3D scene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Capturing temporal information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Representing different motion scales</a:t>
            </a:r>
            <a:endParaRPr/>
          </a:p>
        </p:txBody>
      </p:sp>
      <p:pic>
        <p:nvPicPr>
          <p:cNvPr id="727" name="Google Shape;72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4950" y="1844775"/>
            <a:ext cx="2671875" cy="3042949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Voxel Features</a:t>
            </a:r>
            <a:endParaRPr/>
          </a:p>
        </p:txBody>
      </p:sp>
      <p:sp>
        <p:nvSpPr>
          <p:cNvPr id="734" name="Google Shape;734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NeRF uses implicit representation of scene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 storage efficiency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 training and inference speed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Neural voxels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Explicit </a:t>
            </a:r>
            <a:r>
              <a:rPr lang="en"/>
              <a:t>representation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Improved </a:t>
            </a:r>
            <a:r>
              <a:rPr lang="en"/>
              <a:t>convergence</a:t>
            </a:r>
            <a:endParaRPr/>
          </a:p>
        </p:txBody>
      </p:sp>
      <p:sp>
        <p:nvSpPr>
          <p:cNvPr id="735" name="Google Shape;735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Spatial and Temporal Encoding</a:t>
            </a:r>
            <a:endParaRPr/>
          </a:p>
        </p:txBody>
      </p:sp>
      <p:sp>
        <p:nvSpPr>
          <p:cNvPr id="741" name="Google Shape;741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Neural model infers feature from neighboring voxels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Sample voxel input features at different strides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Aims to capture motion at different scales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Positional encoding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Temporal encoding</a:t>
            </a:r>
            <a:endParaRPr/>
          </a:p>
        </p:txBody>
      </p:sp>
      <p:pic>
        <p:nvPicPr>
          <p:cNvPr id="742" name="Google Shape;74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825" y="1746350"/>
            <a:ext cx="2977475" cy="22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749" name="Google Shape;749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Directly minimizes MSE (same as all)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3D priors and feature encoding helps reduce training to &lt;30 min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Achieves major qualitative improvement over D-NeRF</a:t>
            </a:r>
            <a:endParaRPr/>
          </a:p>
        </p:txBody>
      </p:sp>
      <p:pic>
        <p:nvPicPr>
          <p:cNvPr id="750" name="Google Shape;75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775" y="3104173"/>
            <a:ext cx="7266452" cy="15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757" name="Google Shape;757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Future Work</a:t>
            </a:r>
            <a:endParaRPr sz="2500"/>
          </a:p>
        </p:txBody>
      </p:sp>
      <p:sp>
        <p:nvSpPr>
          <p:cNvPr id="763" name="Google Shape;763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NeRFs depend on posed cameras. Input viewpoint optimization is a hard problem.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NeRF models suffer from reconstruction artifacts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Spatial data structures force a tradeoff between memory and performance. Is good render performance possible without greatly increasing memory overhead?</a:t>
            </a:r>
            <a:endParaRPr/>
          </a:p>
        </p:txBody>
      </p:sp>
      <p:sp>
        <p:nvSpPr>
          <p:cNvPr id="764" name="Google Shape;764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8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770" name="Google Shape;770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GANs</a:t>
            </a:r>
            <a:endParaRPr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Popularized deep learning for image 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innovation: the introduction of a novel loss function</a:t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623" y="2015200"/>
            <a:ext cx="5030976" cy="16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828963" y="3706150"/>
            <a:ext cx="551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https://medium.com/@Packt_Pub/inside-the-generative-adversarial-networks-gan-architecture-2435afbd6b3b</a:t>
            </a:r>
            <a:endParaRPr sz="800"/>
          </a:p>
        </p:txBody>
      </p:sp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GANs</a:t>
            </a:r>
            <a:endParaRPr/>
          </a:p>
        </p:txBody>
      </p:sp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Popularized deep learning for image 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innovation: the introduction of a novel loss function</a:t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623" y="2015200"/>
            <a:ext cx="5030976" cy="16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>
            <a:off x="311700" y="3960575"/>
            <a:ext cx="8268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Principle: jointly train two networks. The generator network creates images. The discriminator network distinguishes between real and fake images. </a:t>
            </a:r>
            <a:endParaRPr sz="1800"/>
          </a:p>
        </p:txBody>
      </p:sp>
      <p:sp>
        <p:nvSpPr>
          <p:cNvPr id="146" name="Google Shape;14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GANs</a:t>
            </a:r>
            <a:endParaRPr/>
          </a:p>
        </p:txBody>
      </p:sp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311700" y="1152475"/>
            <a:ext cx="38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Pros</a:t>
            </a:r>
            <a:endParaRPr u="sng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Perceptually realistic, sharp 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Images are generated directly from latent codes, so inference is fast</a:t>
            </a:r>
            <a:endParaRPr/>
          </a:p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4572000" y="1152475"/>
            <a:ext cx="381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